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1" r:id="rId4"/>
    <p:sldId id="263" r:id="rId5"/>
    <p:sldId id="264" r:id="rId6"/>
    <p:sldId id="300" r:id="rId7"/>
    <p:sldId id="265" r:id="rId8"/>
    <p:sldId id="267" r:id="rId9"/>
    <p:sldId id="302" r:id="rId10"/>
    <p:sldId id="268" r:id="rId11"/>
    <p:sldId id="301" r:id="rId12"/>
    <p:sldId id="303" r:id="rId13"/>
    <p:sldId id="277" r:id="rId14"/>
    <p:sldId id="280" r:id="rId15"/>
    <p:sldId id="281" r:id="rId16"/>
    <p:sldId id="266" r:id="rId17"/>
    <p:sldId id="289" r:id="rId18"/>
    <p:sldId id="290" r:id="rId19"/>
    <p:sldId id="258" r:id="rId20"/>
    <p:sldId id="297" r:id="rId21"/>
    <p:sldId id="291" r:id="rId22"/>
    <p:sldId id="292" r:id="rId23"/>
    <p:sldId id="283" r:id="rId24"/>
    <p:sldId id="284" r:id="rId25"/>
    <p:sldId id="285" r:id="rId26"/>
    <p:sldId id="293" r:id="rId27"/>
    <p:sldId id="294" r:id="rId28"/>
    <p:sldId id="295" r:id="rId29"/>
    <p:sldId id="296" r:id="rId30"/>
    <p:sldId id="298" r:id="rId31"/>
    <p:sldId id="299" r:id="rId32"/>
  </p:sldIdLst>
  <p:sldSz cx="18288000" cy="10287000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Nourd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ixellet TH" panose="020B0604020202020204" charset="-34"/>
      <p:regular r:id="rId41"/>
    </p:embeddedFont>
    <p:embeddedFont>
      <p:font typeface="Pixellet TH Bold" panose="020B0604020202020204" charset="-34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6312" userDrawn="1">
          <p15:clr>
            <a:srgbClr val="A4A3A4"/>
          </p15:clr>
        </p15:guide>
        <p15:guide id="3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0D6"/>
    <a:srgbClr val="A882FD"/>
    <a:srgbClr val="5D3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68"/>
      </p:cViewPr>
      <p:guideLst>
        <p:guide orient="horz" pos="6312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A62B-5AA5-4273-A437-93DB42F51B39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0F2B2-17A3-4CC4-A5E4-6E4908904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5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 출처</a:t>
            </a:r>
            <a:endParaRPr lang="en-US" altLang="ko-KR" dirty="0"/>
          </a:p>
          <a:p>
            <a:r>
              <a:rPr lang="ko-KR" altLang="en-US" dirty="0"/>
              <a:t>https://www.canva.com/design/DAFmQNCfh14/U2F_e3DXP2_h6hR9HWgVHQ/edit?analyticsCorrelationId=af08d55b-6941-4c32-8630-c615cf930243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0F2B2-17A3-4CC4-A5E4-6E4908904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14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0.gif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12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18.png"/><Relationship Id="rId3" Type="http://schemas.openxmlformats.org/officeDocument/2006/relationships/image" Target="../media/image78.svg"/><Relationship Id="rId21" Type="http://schemas.openxmlformats.org/officeDocument/2006/relationships/image" Target="../media/image54.png"/><Relationship Id="rId7" Type="http://schemas.openxmlformats.org/officeDocument/2006/relationships/image" Target="../media/image82.svg"/><Relationship Id="rId12" Type="http://schemas.openxmlformats.org/officeDocument/2006/relationships/image" Target="../media/image48.gif"/><Relationship Id="rId17" Type="http://schemas.openxmlformats.org/officeDocument/2006/relationships/image" Target="../media/image28.svg"/><Relationship Id="rId2" Type="http://schemas.openxmlformats.org/officeDocument/2006/relationships/image" Target="../media/image49.pn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4.svg"/><Relationship Id="rId5" Type="http://schemas.openxmlformats.org/officeDocument/2006/relationships/image" Target="../media/image80.sv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34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7" Type="http://schemas.openxmlformats.org/officeDocument/2006/relationships/image" Target="../media/image57.png"/><Relationship Id="rId2" Type="http://schemas.openxmlformats.org/officeDocument/2006/relationships/image" Target="../media/image55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11" Type="http://schemas.openxmlformats.org/officeDocument/2006/relationships/image" Target="../media/image15.png"/><Relationship Id="rId5" Type="http://schemas.openxmlformats.org/officeDocument/2006/relationships/image" Target="../media/image46.png"/><Relationship Id="rId15" Type="http://schemas.openxmlformats.org/officeDocument/2006/relationships/image" Target="../media/image28.svg"/><Relationship Id="rId10" Type="http://schemas.openxmlformats.org/officeDocument/2006/relationships/image" Target="../media/image48.gif"/><Relationship Id="rId4" Type="http://schemas.openxmlformats.org/officeDocument/2006/relationships/image" Target="../media/image78.svg"/><Relationship Id="rId9" Type="http://schemas.openxmlformats.org/officeDocument/2006/relationships/image" Target="../media/image84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3" Type="http://schemas.openxmlformats.org/officeDocument/2006/relationships/image" Target="../media/image78.svg"/><Relationship Id="rId12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80.svg"/><Relationship Id="rId10" Type="http://schemas.openxmlformats.org/officeDocument/2006/relationships/image" Target="../media/image48.gif"/><Relationship Id="rId4" Type="http://schemas.openxmlformats.org/officeDocument/2006/relationships/image" Target="../media/image46.png"/><Relationship Id="rId9" Type="http://schemas.openxmlformats.org/officeDocument/2006/relationships/image" Target="../media/image8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6.svg"/><Relationship Id="rId3" Type="http://schemas.openxmlformats.org/officeDocument/2006/relationships/image" Target="../media/image48.svg"/><Relationship Id="rId7" Type="http://schemas.openxmlformats.org/officeDocument/2006/relationships/image" Target="../media/image94.svg"/><Relationship Id="rId12" Type="http://schemas.openxmlformats.org/officeDocument/2006/relationships/image" Target="../media/image6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20.svg"/><Relationship Id="rId5" Type="http://schemas.openxmlformats.org/officeDocument/2006/relationships/image" Target="../media/image92.svg"/><Relationship Id="rId15" Type="http://schemas.openxmlformats.org/officeDocument/2006/relationships/image" Target="../media/image98.svg"/><Relationship Id="rId10" Type="http://schemas.openxmlformats.org/officeDocument/2006/relationships/image" Target="../media/image11.png"/><Relationship Id="rId4" Type="http://schemas.openxmlformats.org/officeDocument/2006/relationships/image" Target="../media/image61.png"/><Relationship Id="rId9" Type="http://schemas.openxmlformats.org/officeDocument/2006/relationships/image" Target="../media/image9.sv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0.svg"/><Relationship Id="rId5" Type="http://schemas.openxmlformats.org/officeDocument/2006/relationships/image" Target="../media/image65.png"/><Relationship Id="rId4" Type="http://schemas.openxmlformats.org/officeDocument/2006/relationships/image" Target="../media/image38.sv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65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48.svg"/><Relationship Id="rId7" Type="http://schemas.openxmlformats.org/officeDocument/2006/relationships/image" Target="../media/image7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4.svg"/><Relationship Id="rId4" Type="http://schemas.openxmlformats.org/officeDocument/2006/relationships/image" Target="../media/image43.png"/><Relationship Id="rId9" Type="http://schemas.openxmlformats.org/officeDocument/2006/relationships/image" Target="../media/image8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8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6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4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44.sv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1.png"/><Relationship Id="rId18" Type="http://schemas.openxmlformats.org/officeDocument/2006/relationships/image" Target="../media/image143.svg"/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12" Type="http://schemas.openxmlformats.org/officeDocument/2006/relationships/image" Target="../media/image139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100.png"/><Relationship Id="rId5" Type="http://schemas.openxmlformats.org/officeDocument/2006/relationships/image" Target="../media/image65.png"/><Relationship Id="rId15" Type="http://schemas.openxmlformats.org/officeDocument/2006/relationships/image" Target="../media/image46.png"/><Relationship Id="rId10" Type="http://schemas.openxmlformats.org/officeDocument/2006/relationships/image" Target="../media/image137.svg"/><Relationship Id="rId4" Type="http://schemas.openxmlformats.org/officeDocument/2006/relationships/image" Target="../media/image38.svg"/><Relationship Id="rId9" Type="http://schemas.openxmlformats.org/officeDocument/2006/relationships/image" Target="../media/image99.png"/><Relationship Id="rId14" Type="http://schemas.openxmlformats.org/officeDocument/2006/relationships/image" Target="../media/image1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59.sv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30.png"/><Relationship Id="rId14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8.svg"/><Relationship Id="rId5" Type="http://schemas.openxmlformats.org/officeDocument/2006/relationships/image" Target="../media/image63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8.svg"/><Relationship Id="rId3" Type="http://schemas.openxmlformats.org/officeDocument/2006/relationships/image" Target="../media/image38.svg"/><Relationship Id="rId7" Type="http://schemas.openxmlformats.org/officeDocument/2006/relationships/image" Target="../media/image15.png"/><Relationship Id="rId17" Type="http://schemas.openxmlformats.org/officeDocument/2006/relationships/image" Target="../media/image41.png"/><Relationship Id="rId2" Type="http://schemas.openxmlformats.org/officeDocument/2006/relationships/image" Target="../media/image2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svg"/><Relationship Id="rId7" Type="http://schemas.openxmlformats.org/officeDocument/2006/relationships/image" Target="../media/image7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6.svg"/><Relationship Id="rId10" Type="http://schemas.openxmlformats.org/officeDocument/2006/relationships/image" Target="../media/image10.gif"/><Relationship Id="rId4" Type="http://schemas.openxmlformats.org/officeDocument/2006/relationships/image" Target="../media/image3.png"/><Relationship Id="rId9" Type="http://schemas.openxmlformats.org/officeDocument/2006/relationships/image" Target="../media/image7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0.svg"/><Relationship Id="rId10" Type="http://schemas.openxmlformats.org/officeDocument/2006/relationships/image" Target="../media/image48.gif"/><Relationship Id="rId4" Type="http://schemas.openxmlformats.org/officeDocument/2006/relationships/image" Target="../media/image46.png"/><Relationship Id="rId9" Type="http://schemas.openxmlformats.org/officeDocument/2006/relationships/image" Target="../media/image8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60342" y="592945"/>
            <a:ext cx="4793302" cy="871510"/>
          </a:xfrm>
          <a:custGeom>
            <a:avLst/>
            <a:gdLst/>
            <a:ahLst/>
            <a:cxnLst/>
            <a:rect l="l" t="t" r="r" b="b"/>
            <a:pathLst>
              <a:path w="4793302" h="871510">
                <a:moveTo>
                  <a:pt x="0" y="0"/>
                </a:moveTo>
                <a:lnTo>
                  <a:pt x="4793302" y="0"/>
                </a:lnTo>
                <a:lnTo>
                  <a:pt x="4793302" y="871510"/>
                </a:lnTo>
                <a:lnTo>
                  <a:pt x="0" y="871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5004" y="4157439"/>
            <a:ext cx="1419625" cy="7654841"/>
          </a:xfrm>
          <a:custGeom>
            <a:avLst/>
            <a:gdLst/>
            <a:ahLst/>
            <a:cxnLst/>
            <a:rect l="l" t="t" r="r" b="b"/>
            <a:pathLst>
              <a:path w="1419625" h="7654841">
                <a:moveTo>
                  <a:pt x="0" y="0"/>
                </a:moveTo>
                <a:lnTo>
                  <a:pt x="1419625" y="0"/>
                </a:lnTo>
                <a:lnTo>
                  <a:pt x="1419625" y="7654841"/>
                </a:lnTo>
                <a:lnTo>
                  <a:pt x="0" y="7654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4917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89454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539920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84244" y="7216963"/>
            <a:ext cx="1186022" cy="101404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4674745" y="6524793"/>
            <a:ext cx="2584555" cy="4987738"/>
          </a:xfrm>
          <a:custGeom>
            <a:avLst/>
            <a:gdLst/>
            <a:ahLst/>
            <a:cxnLst/>
            <a:rect l="l" t="t" r="r" b="b"/>
            <a:pathLst>
              <a:path w="2584555" h="4987738">
                <a:moveTo>
                  <a:pt x="0" y="0"/>
                </a:moveTo>
                <a:lnTo>
                  <a:pt x="2584555" y="0"/>
                </a:lnTo>
                <a:lnTo>
                  <a:pt x="2584555" y="4987739"/>
                </a:lnTo>
                <a:lnTo>
                  <a:pt x="0" y="4987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53755" y="1227843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8"/>
                </a:lnTo>
                <a:lnTo>
                  <a:pt x="0" y="1460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60755" y="3458684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9"/>
                </a:lnTo>
                <a:lnTo>
                  <a:pt x="0" y="14609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03076" y="3732946"/>
            <a:ext cx="877157" cy="1418707"/>
          </a:xfrm>
          <a:custGeom>
            <a:avLst/>
            <a:gdLst/>
            <a:ahLst/>
            <a:cxnLst/>
            <a:rect l="l" t="t" r="r" b="b"/>
            <a:pathLst>
              <a:path w="877157" h="1418707">
                <a:moveTo>
                  <a:pt x="0" y="0"/>
                </a:moveTo>
                <a:lnTo>
                  <a:pt x="877157" y="0"/>
                </a:lnTo>
                <a:lnTo>
                  <a:pt x="877157" y="1418707"/>
                </a:lnTo>
                <a:lnTo>
                  <a:pt x="0" y="14187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92758" y="7084568"/>
            <a:ext cx="3302484" cy="1411061"/>
          </a:xfrm>
          <a:custGeom>
            <a:avLst/>
            <a:gdLst/>
            <a:ahLst/>
            <a:cxnLst/>
            <a:rect l="l" t="t" r="r" b="b"/>
            <a:pathLst>
              <a:path w="3302484" h="1411061">
                <a:moveTo>
                  <a:pt x="0" y="0"/>
                </a:moveTo>
                <a:lnTo>
                  <a:pt x="3302484" y="0"/>
                </a:lnTo>
                <a:lnTo>
                  <a:pt x="3302484" y="1411062"/>
                </a:lnTo>
                <a:lnTo>
                  <a:pt x="0" y="14110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62324" y="2689281"/>
            <a:ext cx="10575246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018"/>
              </a:lnSpc>
            </a:pPr>
            <a:r>
              <a:rPr lang="en-US" sz="12744" dirty="0">
                <a:solidFill>
                  <a:srgbClr val="55E0BE"/>
                </a:solidFill>
                <a:latin typeface="Pixellet TH"/>
              </a:rPr>
              <a:t>Game land</a:t>
            </a:r>
            <a:endParaRPr lang="en-US" sz="12744" u="none" dirty="0">
              <a:solidFill>
                <a:srgbClr val="55E0BE"/>
              </a:solidFill>
              <a:latin typeface="Pixellet TH"/>
            </a:endParaRPr>
          </a:p>
          <a:p>
            <a:pPr marL="0" lvl="0" indent="0" algn="ctr">
              <a:lnSpc>
                <a:spcPts val="14018"/>
              </a:lnSpc>
            </a:pPr>
            <a:r>
              <a:rPr lang="en-US" sz="12744" u="none" dirty="0">
                <a:solidFill>
                  <a:srgbClr val="55E0BE"/>
                </a:solidFill>
                <a:latin typeface="Pixellet TH"/>
              </a:rPr>
              <a:t>Portfolio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15822" y="4919663"/>
            <a:ext cx="2018171" cy="8879953"/>
          </a:xfrm>
          <a:custGeom>
            <a:avLst/>
            <a:gdLst/>
            <a:ahLst/>
            <a:cxnLst/>
            <a:rect l="l" t="t" r="r" b="b"/>
            <a:pathLst>
              <a:path w="2018171" h="8879953">
                <a:moveTo>
                  <a:pt x="0" y="0"/>
                </a:moveTo>
                <a:lnTo>
                  <a:pt x="2018171" y="0"/>
                </a:lnTo>
                <a:lnTo>
                  <a:pt x="2018171" y="8879953"/>
                </a:lnTo>
                <a:lnTo>
                  <a:pt x="0" y="88799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5967022" y="5529857"/>
            <a:ext cx="1124222" cy="994936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7695044" y="7976249"/>
            <a:ext cx="346569" cy="519381"/>
          </a:xfrm>
          <a:custGeom>
            <a:avLst/>
            <a:gdLst/>
            <a:ahLst/>
            <a:cxnLst/>
            <a:rect l="l" t="t" r="r" b="b"/>
            <a:pathLst>
              <a:path w="346569" h="519381">
                <a:moveTo>
                  <a:pt x="0" y="0"/>
                </a:moveTo>
                <a:lnTo>
                  <a:pt x="346569" y="0"/>
                </a:lnTo>
                <a:lnTo>
                  <a:pt x="346569" y="519381"/>
                </a:lnTo>
                <a:lnTo>
                  <a:pt x="0" y="5193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670266" y="7039540"/>
            <a:ext cx="1936667" cy="6494920"/>
          </a:xfrm>
          <a:custGeom>
            <a:avLst/>
            <a:gdLst/>
            <a:ahLst/>
            <a:cxnLst/>
            <a:rect l="l" t="t" r="r" b="b"/>
            <a:pathLst>
              <a:path w="1936667" h="6494920">
                <a:moveTo>
                  <a:pt x="0" y="0"/>
                </a:moveTo>
                <a:lnTo>
                  <a:pt x="1936667" y="0"/>
                </a:lnTo>
                <a:lnTo>
                  <a:pt x="1936667" y="6494920"/>
                </a:lnTo>
                <a:lnTo>
                  <a:pt x="0" y="64949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468939" y="4646032"/>
            <a:ext cx="1638121" cy="6213564"/>
          </a:xfrm>
          <a:custGeom>
            <a:avLst/>
            <a:gdLst/>
            <a:ahLst/>
            <a:cxnLst/>
            <a:rect l="l" t="t" r="r" b="b"/>
            <a:pathLst>
              <a:path w="1638121" h="6213564">
                <a:moveTo>
                  <a:pt x="0" y="0"/>
                </a:moveTo>
                <a:lnTo>
                  <a:pt x="1638122" y="0"/>
                </a:lnTo>
                <a:lnTo>
                  <a:pt x="1638122" y="6213564"/>
                </a:lnTo>
                <a:lnTo>
                  <a:pt x="0" y="62135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646816"/>
            <a:ext cx="1229755" cy="3251756"/>
          </a:xfrm>
          <a:custGeom>
            <a:avLst/>
            <a:gdLst/>
            <a:ahLst/>
            <a:cxnLst/>
            <a:rect l="l" t="t" r="r" b="b"/>
            <a:pathLst>
              <a:path w="1229755" h="3251756">
                <a:moveTo>
                  <a:pt x="0" y="0"/>
                </a:moveTo>
                <a:lnTo>
                  <a:pt x="1229755" y="0"/>
                </a:lnTo>
                <a:lnTo>
                  <a:pt x="1229755" y="3251756"/>
                </a:lnTo>
                <a:lnTo>
                  <a:pt x="0" y="32517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543035" y="1892734"/>
            <a:ext cx="11013824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sz="5455" dirty="0">
                <a:solidFill>
                  <a:srgbClr val="F6DB6E"/>
                </a:solidFill>
                <a:latin typeface="Pixellet TH Bold"/>
              </a:rPr>
              <a:t>made by sang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hyeok</a:t>
            </a:r>
            <a:r>
              <a:rPr lang="en-US" sz="5455" dirty="0">
                <a:solidFill>
                  <a:srgbClr val="F6DB6E"/>
                </a:solidFill>
                <a:latin typeface="Pixellet TH Bold"/>
              </a:rPr>
              <a:t> </a:t>
            </a:r>
            <a:r>
              <a:rPr lang="en-US" sz="5455" dirty="0" err="1">
                <a:solidFill>
                  <a:srgbClr val="F6DB6E"/>
                </a:solidFill>
                <a:latin typeface="Pixellet TH Bold"/>
              </a:rPr>
              <a:t>kim</a:t>
            </a:r>
            <a:endParaRPr lang="en-US" sz="5455" dirty="0">
              <a:solidFill>
                <a:srgbClr val="F6DB6E"/>
              </a:solidFill>
              <a:latin typeface="Pixellet TH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6503971" y="6095521"/>
            <a:ext cx="1373517" cy="3009698"/>
          </a:xfrm>
          <a:custGeom>
            <a:avLst/>
            <a:gdLst/>
            <a:ahLst/>
            <a:cxnLst/>
            <a:rect l="l" t="t" r="r" b="b"/>
            <a:pathLst>
              <a:path w="1373517" h="3009698">
                <a:moveTo>
                  <a:pt x="0" y="0"/>
                </a:moveTo>
                <a:lnTo>
                  <a:pt x="1373517" y="0"/>
                </a:lnTo>
                <a:lnTo>
                  <a:pt x="1373517" y="3009699"/>
                </a:lnTo>
                <a:lnTo>
                  <a:pt x="0" y="3009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425" y="2115278"/>
            <a:ext cx="4143997" cy="30986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9944" y="7922149"/>
            <a:ext cx="2475738" cy="88419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5"/>
          <a:srcRect t="5184" b="68623"/>
          <a:stretch/>
        </p:blipFill>
        <p:spPr>
          <a:xfrm>
            <a:off x="1557215" y="6127974"/>
            <a:ext cx="2476332" cy="1589524"/>
          </a:xfrm>
          <a:prstGeom prst="rect">
            <a:avLst/>
          </a:prstGeom>
        </p:spPr>
      </p:pic>
      <p:sp>
        <p:nvSpPr>
          <p:cNvPr id="29" name="Freeform 10"/>
          <p:cNvSpPr/>
          <p:nvPr/>
        </p:nvSpPr>
        <p:spPr>
          <a:xfrm>
            <a:off x="11812391" y="384518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TextBox 14"/>
          <p:cNvSpPr txBox="1"/>
          <p:nvPr/>
        </p:nvSpPr>
        <p:spPr>
          <a:xfrm>
            <a:off x="12046982" y="415919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model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2" name="Freeform 10"/>
          <p:cNvSpPr/>
          <p:nvPr/>
        </p:nvSpPr>
        <p:spPr>
          <a:xfrm>
            <a:off x="6613420" y="6151000"/>
            <a:ext cx="3775255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TextBox 14"/>
          <p:cNvSpPr txBox="1"/>
          <p:nvPr/>
        </p:nvSpPr>
        <p:spPr>
          <a:xfrm>
            <a:off x="6848011" y="6465017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view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4" name="Freeform 10"/>
          <p:cNvSpPr/>
          <p:nvPr/>
        </p:nvSpPr>
        <p:spPr>
          <a:xfrm>
            <a:off x="5447826" y="2011365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5682416" y="2325382"/>
            <a:ext cx="5717023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8" name="Freeform 10"/>
          <p:cNvSpPr/>
          <p:nvPr/>
        </p:nvSpPr>
        <p:spPr>
          <a:xfrm>
            <a:off x="15760500" y="2011365"/>
            <a:ext cx="2298467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TextBox 14"/>
          <p:cNvSpPr txBox="1"/>
          <p:nvPr/>
        </p:nvSpPr>
        <p:spPr>
          <a:xfrm>
            <a:off x="15256696" y="2419269"/>
            <a:ext cx="3306074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6500" dirty="0">
                <a:solidFill>
                  <a:srgbClr val="4D10D6"/>
                </a:solidFill>
                <a:latin typeface="Pixellet TH"/>
              </a:rPr>
              <a:t>DB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40" name="Freeform 15"/>
          <p:cNvSpPr/>
          <p:nvPr/>
        </p:nvSpPr>
        <p:spPr>
          <a:xfrm rot="2073506">
            <a:off x="11716415" y="3039015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5"/>
          <p:cNvSpPr/>
          <p:nvPr/>
        </p:nvSpPr>
        <p:spPr>
          <a:xfrm rot="12538234">
            <a:off x="10978386" y="4138299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5"/>
          <p:cNvSpPr/>
          <p:nvPr/>
        </p:nvSpPr>
        <p:spPr>
          <a:xfrm rot="19031683">
            <a:off x="14864263" y="3082402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5"/>
          <p:cNvSpPr/>
          <p:nvPr/>
        </p:nvSpPr>
        <p:spPr>
          <a:xfrm rot="8049282">
            <a:off x="15561700" y="4099600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5"/>
          <p:cNvSpPr/>
          <p:nvPr/>
        </p:nvSpPr>
        <p:spPr>
          <a:xfrm rot="5400000">
            <a:off x="7934325" y="4507420"/>
            <a:ext cx="1213203" cy="1041240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5" name="직사각형 44"/>
          <p:cNvSpPr/>
          <p:nvPr/>
        </p:nvSpPr>
        <p:spPr>
          <a:xfrm>
            <a:off x="901060" y="2476500"/>
            <a:ext cx="1859214" cy="348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53056" y="584183"/>
            <a:ext cx="2791845" cy="123360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04572" y="6102523"/>
            <a:ext cx="2247506" cy="273756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12983" y="3777268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12983" y="4479154"/>
            <a:ext cx="1701617" cy="38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835681" y="6111340"/>
            <a:ext cx="1136119" cy="27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419600" y="6101482"/>
            <a:ext cx="915995" cy="283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52800" y="8217094"/>
            <a:ext cx="334149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5760500" y="584183"/>
            <a:ext cx="851100" cy="368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2" y="2739904"/>
            <a:ext cx="6660887" cy="407229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err="1">
                <a:solidFill>
                  <a:srgbClr val="000000"/>
                </a:solidFill>
                <a:latin typeface="Pixellet TH"/>
              </a:rPr>
              <a:t>MVC</a:t>
            </a:r>
            <a:r>
              <a:rPr lang="en-US" sz="2400" u="none" dirty="0">
                <a:solidFill>
                  <a:srgbClr val="000000"/>
                </a:solidFill>
                <a:latin typeface="Pixellet TH"/>
              </a:rPr>
              <a:t> model</a:t>
            </a:r>
          </a:p>
        </p:txBody>
      </p:sp>
      <p:sp>
        <p:nvSpPr>
          <p:cNvPr id="34" name="Freeform 10"/>
          <p:cNvSpPr/>
          <p:nvPr/>
        </p:nvSpPr>
        <p:spPr>
          <a:xfrm>
            <a:off x="6048143" y="194152"/>
            <a:ext cx="6191711" cy="20660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TextBox 14"/>
          <p:cNvSpPr txBox="1"/>
          <p:nvPr/>
        </p:nvSpPr>
        <p:spPr>
          <a:xfrm>
            <a:off x="6285488" y="449093"/>
            <a:ext cx="571702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000" u="none" dirty="0" smtClean="0">
                <a:solidFill>
                  <a:srgbClr val="4D10D6"/>
                </a:solidFill>
                <a:latin typeface="Pixellet TH"/>
              </a:rPr>
              <a:t>Standard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controller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4657" y="2739904"/>
            <a:ext cx="9215354" cy="283549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52600" y="3848100"/>
            <a:ext cx="4892700" cy="67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752600" y="4533900"/>
            <a:ext cx="4892700" cy="466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6670700" y="4023998"/>
            <a:ext cx="2092300" cy="162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6645300" y="4767199"/>
            <a:ext cx="1889100" cy="11645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2800" y="6036711"/>
            <a:ext cx="10879068" cy="1829055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771089" y="7958433"/>
            <a:ext cx="6897111" cy="862889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Standard Controller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interface</a:t>
            </a:r>
            <a:r>
              <a:rPr lang="ko-KR" altLang="en-US" sz="2400" dirty="0" smtClean="0">
                <a:solidFill>
                  <a:schemeClr val="bg1"/>
                </a:solidFill>
              </a:rPr>
              <a:t>를 구현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=&gt; </a:t>
            </a:r>
            <a:r>
              <a:rPr lang="ko-KR" altLang="en-US" sz="2400" dirty="0" smtClean="0">
                <a:solidFill>
                  <a:schemeClr val="bg1"/>
                </a:solidFill>
              </a:rPr>
              <a:t>표준에 맞추어 구현 클래스를 생성함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5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en-US" sz="2400" u="none" dirty="0" smtClean="0">
                <a:solidFill>
                  <a:srgbClr val="000000"/>
                </a:solidFill>
                <a:latin typeface="Pixellet TH"/>
              </a:rPr>
              <a:t>Data base</a:t>
            </a:r>
            <a:endParaRPr lang="en-US" sz="2400" u="none" dirty="0">
              <a:solidFill>
                <a:srgbClr val="000000"/>
              </a:solidFill>
              <a:latin typeface="Pixellet TH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097" y="2157577"/>
            <a:ext cx="6496721" cy="2376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704" y="6043170"/>
            <a:ext cx="6516166" cy="1998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9200" y="2160997"/>
            <a:ext cx="8575926" cy="480437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79168" y="4681188"/>
            <a:ext cx="6453238" cy="711261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</a:rPr>
              <a:t>RECORD TABLE</a:t>
            </a:r>
          </a:p>
          <a:p>
            <a:pPr algn="ctr"/>
            <a:r>
              <a:rPr lang="ko-KR" altLang="en-US" sz="2200" dirty="0" smtClean="0">
                <a:solidFill>
                  <a:schemeClr val="bg1"/>
                </a:solidFill>
              </a:rPr>
              <a:t>블록 피하기 게임의 기록들을 저장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79168" y="8194163"/>
            <a:ext cx="6453238" cy="711261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 smtClean="0">
                <a:solidFill>
                  <a:schemeClr val="bg1"/>
                </a:solidFill>
              </a:rPr>
              <a:t>RECORD2</a:t>
            </a:r>
            <a:r>
              <a:rPr lang="en-US" altLang="ko-KR" sz="2200" dirty="0" smtClean="0">
                <a:solidFill>
                  <a:schemeClr val="bg1"/>
                </a:solidFill>
              </a:rPr>
              <a:t> TABLE</a:t>
            </a:r>
          </a:p>
          <a:p>
            <a:pPr algn="ctr"/>
            <a:r>
              <a:rPr lang="ko-KR" altLang="en-US" sz="2200" dirty="0" err="1" smtClean="0">
                <a:solidFill>
                  <a:schemeClr val="bg1"/>
                </a:solidFill>
              </a:rPr>
              <a:t>스네이크</a:t>
            </a:r>
            <a:r>
              <a:rPr lang="ko-KR" altLang="en-US" sz="2200" dirty="0" smtClean="0">
                <a:solidFill>
                  <a:schemeClr val="bg1"/>
                </a:solidFill>
              </a:rPr>
              <a:t> 게임의 기록들을 저장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839200" y="7132820"/>
            <a:ext cx="8575926" cy="862889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USERS TABLE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사용자 계정과 관련된 정보들을 저장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3419" y="36823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핵심 코드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6692100" y="1260601"/>
            <a:ext cx="1595900" cy="4219928"/>
          </a:xfrm>
          <a:custGeom>
            <a:avLst/>
            <a:gdLst/>
            <a:ahLst/>
            <a:cxnLst/>
            <a:rect l="l" t="t" r="r" b="b"/>
            <a:pathLst>
              <a:path w="1595900" h="4219928">
                <a:moveTo>
                  <a:pt x="0" y="0"/>
                </a:moveTo>
                <a:lnTo>
                  <a:pt x="1595900" y="0"/>
                </a:lnTo>
                <a:lnTo>
                  <a:pt x="1595900" y="4219929"/>
                </a:lnTo>
                <a:lnTo>
                  <a:pt x="0" y="4219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152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029130" y="2159825"/>
            <a:ext cx="3639318" cy="7023245"/>
          </a:xfrm>
          <a:custGeom>
            <a:avLst/>
            <a:gdLst/>
            <a:ahLst/>
            <a:cxnLst/>
            <a:rect l="l" t="t" r="r" b="b"/>
            <a:pathLst>
              <a:path w="3639318" h="7023245">
                <a:moveTo>
                  <a:pt x="0" y="0"/>
                </a:moveTo>
                <a:lnTo>
                  <a:pt x="3639318" y="0"/>
                </a:lnTo>
                <a:lnTo>
                  <a:pt x="3639318" y="7023245"/>
                </a:lnTo>
                <a:lnTo>
                  <a:pt x="0" y="702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3121" y="5051419"/>
            <a:ext cx="2757494" cy="4132485"/>
          </a:xfrm>
          <a:custGeom>
            <a:avLst/>
            <a:gdLst/>
            <a:ahLst/>
            <a:cxnLst/>
            <a:rect l="l" t="t" r="r" b="b"/>
            <a:pathLst>
              <a:path w="2757494" h="4132485">
                <a:moveTo>
                  <a:pt x="0" y="0"/>
                </a:moveTo>
                <a:lnTo>
                  <a:pt x="2757494" y="0"/>
                </a:lnTo>
                <a:lnTo>
                  <a:pt x="2757494" y="4132484"/>
                </a:lnTo>
                <a:lnTo>
                  <a:pt x="0" y="4132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89136" y="8564433"/>
            <a:ext cx="4554864" cy="1722567"/>
          </a:xfrm>
          <a:custGeom>
            <a:avLst/>
            <a:gdLst/>
            <a:ahLst/>
            <a:cxnLst/>
            <a:rect l="l" t="t" r="r" b="b"/>
            <a:pathLst>
              <a:path w="4554864" h="1722567">
                <a:moveTo>
                  <a:pt x="0" y="0"/>
                </a:moveTo>
                <a:lnTo>
                  <a:pt x="4554864" y="0"/>
                </a:lnTo>
                <a:lnTo>
                  <a:pt x="4554864" y="1722567"/>
                </a:lnTo>
                <a:lnTo>
                  <a:pt x="0" y="1722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2120966" y="7560412"/>
            <a:ext cx="4716357" cy="1697888"/>
          </a:xfrm>
          <a:custGeom>
            <a:avLst/>
            <a:gdLst/>
            <a:ahLst/>
            <a:cxnLst/>
            <a:rect l="l" t="t" r="r" b="b"/>
            <a:pathLst>
              <a:path w="4716357" h="1697888">
                <a:moveTo>
                  <a:pt x="4716357" y="0"/>
                </a:moveTo>
                <a:lnTo>
                  <a:pt x="0" y="0"/>
                </a:lnTo>
                <a:lnTo>
                  <a:pt x="0" y="1697888"/>
                </a:lnTo>
                <a:lnTo>
                  <a:pt x="4716357" y="1697888"/>
                </a:lnTo>
                <a:lnTo>
                  <a:pt x="471635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60655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/>
          <a:srcRect r="52896"/>
          <a:stretch/>
        </p:blipFill>
        <p:spPr>
          <a:xfrm>
            <a:off x="2530719" y="3914423"/>
            <a:ext cx="13153162" cy="19587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40319" y="5223388"/>
            <a:ext cx="2057400" cy="49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92719" y="4849171"/>
            <a:ext cx="1752600" cy="374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69000" y="6010473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setTimeout</a:t>
            </a:r>
            <a:r>
              <a:rPr lang="ko-KR" altLang="en-US" sz="2400" dirty="0">
                <a:solidFill>
                  <a:schemeClr val="bg1"/>
                </a:solidFill>
              </a:rPr>
              <a:t>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run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메소드</a:t>
            </a:r>
            <a:r>
              <a:rPr lang="ko-KR" altLang="en-US" sz="2400" dirty="0">
                <a:solidFill>
                  <a:schemeClr val="bg1"/>
                </a:solidFill>
              </a:rPr>
              <a:t> 반복 호출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3" y="3695700"/>
            <a:ext cx="14297978" cy="460083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4273" y="3917281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55273" y="4582460"/>
            <a:ext cx="2147455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55273" y="7957324"/>
            <a:ext cx="2168237" cy="29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55273" y="5091658"/>
            <a:ext cx="5271655" cy="663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668492" y="5414482"/>
            <a:ext cx="789708" cy="194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652164" y="5088757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위치 정보는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/>
            <a:r>
              <a:rPr lang="en-US" altLang="ko-KR" sz="2200" dirty="0" err="1">
                <a:solidFill>
                  <a:schemeClr val="bg1"/>
                </a:solidFill>
              </a:rPr>
              <a:t>20X40</a:t>
            </a:r>
            <a:r>
              <a:rPr lang="ko-KR" altLang="en-US" sz="2200" dirty="0">
                <a:solidFill>
                  <a:schemeClr val="bg1"/>
                </a:solidFill>
              </a:rPr>
              <a:t>의 </a:t>
            </a:r>
            <a:r>
              <a:rPr lang="en-US" altLang="ko-KR" sz="2200" dirty="0">
                <a:solidFill>
                  <a:schemeClr val="bg1"/>
                </a:solidFill>
              </a:rPr>
              <a:t>2</a:t>
            </a:r>
            <a:r>
              <a:rPr lang="ko-KR" altLang="en-US" sz="2200" dirty="0">
                <a:solidFill>
                  <a:schemeClr val="bg1"/>
                </a:solidFill>
              </a:rPr>
              <a:t>차원 배열인 </a:t>
            </a:r>
            <a:r>
              <a:rPr lang="en-US" altLang="ko-KR" sz="2200" dirty="0" err="1">
                <a:solidFill>
                  <a:schemeClr val="bg1"/>
                </a:solidFill>
              </a:rPr>
              <a:t>blockMap</a:t>
            </a:r>
            <a:r>
              <a:rPr lang="ko-KR" altLang="en-US" sz="2200" dirty="0">
                <a:solidFill>
                  <a:schemeClr val="bg1"/>
                </a:solidFill>
              </a:rPr>
              <a:t>에 저장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502728" y="4707154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89830" y="4547038"/>
            <a:ext cx="7391400" cy="419926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이전 위치의 </a:t>
            </a:r>
            <a:r>
              <a:rPr lang="en-US" altLang="ko-KR" sz="2000" dirty="0">
                <a:solidFill>
                  <a:schemeClr val="bg1"/>
                </a:solidFill>
              </a:rPr>
              <a:t>HTML </a:t>
            </a:r>
            <a:r>
              <a:rPr lang="ko-KR" altLang="en-US" sz="2000" dirty="0">
                <a:solidFill>
                  <a:schemeClr val="bg1"/>
                </a:solidFill>
              </a:rPr>
              <a:t>태그의 </a:t>
            </a:r>
            <a:r>
              <a:rPr lang="en-US" altLang="ko-KR" sz="2000" dirty="0">
                <a:solidFill>
                  <a:schemeClr val="bg1"/>
                </a:solidFill>
              </a:rPr>
              <a:t>display </a:t>
            </a:r>
            <a:r>
              <a:rPr lang="ko-KR" altLang="en-US" sz="2000" dirty="0">
                <a:solidFill>
                  <a:schemeClr val="bg1"/>
                </a:solidFill>
              </a:rPr>
              <a:t>속성을 </a:t>
            </a:r>
            <a:r>
              <a:rPr lang="en-US" altLang="ko-KR" sz="2000" dirty="0">
                <a:solidFill>
                  <a:schemeClr val="bg1"/>
                </a:solidFill>
              </a:rPr>
              <a:t>‘none’</a:t>
            </a:r>
            <a:r>
              <a:rPr lang="ko-KR" altLang="en-US" sz="2000" dirty="0">
                <a:solidFill>
                  <a:schemeClr val="bg1"/>
                </a:solidFill>
              </a:rPr>
              <a:t>으로 하여 숨김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24465" y="7833398"/>
            <a:ext cx="7927407" cy="419926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 위치의 </a:t>
            </a:r>
            <a:r>
              <a:rPr lang="en-US" altLang="ko-KR" sz="2000" dirty="0">
                <a:solidFill>
                  <a:schemeClr val="bg1"/>
                </a:solidFill>
              </a:rPr>
              <a:t>HTML </a:t>
            </a:r>
            <a:r>
              <a:rPr lang="ko-KR" altLang="en-US" sz="2000" dirty="0">
                <a:solidFill>
                  <a:schemeClr val="bg1"/>
                </a:solidFill>
              </a:rPr>
              <a:t>태그의 </a:t>
            </a:r>
            <a:r>
              <a:rPr lang="en-US" altLang="ko-KR" sz="2000" dirty="0">
                <a:solidFill>
                  <a:schemeClr val="bg1"/>
                </a:solidFill>
              </a:rPr>
              <a:t>display </a:t>
            </a:r>
            <a:r>
              <a:rPr lang="ko-KR" altLang="en-US" sz="2000" dirty="0">
                <a:solidFill>
                  <a:schemeClr val="bg1"/>
                </a:solidFill>
              </a:rPr>
              <a:t>속성을 </a:t>
            </a:r>
            <a:r>
              <a:rPr lang="en-US" altLang="ko-KR" sz="2000" dirty="0">
                <a:solidFill>
                  <a:schemeClr val="bg1"/>
                </a:solidFill>
              </a:rPr>
              <a:t>‘inline’</a:t>
            </a:r>
            <a:r>
              <a:rPr lang="ko-KR" altLang="en-US" sz="2000" dirty="0">
                <a:solidFill>
                  <a:schemeClr val="bg1"/>
                </a:solidFill>
              </a:rPr>
              <a:t>으로 하여 화면에 출력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517047" y="8108788"/>
            <a:ext cx="634701" cy="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1. avoid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55273" y="5755171"/>
            <a:ext cx="5271655" cy="182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668492" y="6623940"/>
            <a:ext cx="810490" cy="247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652164" y="6660800"/>
            <a:ext cx="3276600" cy="819754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이동한 위치에 캐릭터가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존재할 경우 게임 종료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730154" y="6836465"/>
            <a:ext cx="3137246" cy="306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30DBAA1A-7192-43EC-B559-0941E42F5084}"/>
              </a:ext>
            </a:extLst>
          </p:cNvPr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54861ABC-8658-4C79-B02B-D78393BAE7D5}"/>
              </a:ext>
            </a:extLst>
          </p:cNvPr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0FFEF504-68B9-476A-87F3-3EED028422F6}"/>
              </a:ext>
            </a:extLst>
          </p:cNvPr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F007DCE-52EB-404B-9725-ECBB4F17C2F1}"/>
              </a:ext>
            </a:extLst>
          </p:cNvPr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64F9484-4BE9-4332-8560-9DD2C286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460" y="4702606"/>
            <a:ext cx="10745080" cy="17957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7505700" y="6819900"/>
            <a:ext cx="3276600" cy="1219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setTimeout</a:t>
            </a:r>
            <a:r>
              <a:rPr lang="ko-KR" altLang="en-US" sz="2400" dirty="0">
                <a:solidFill>
                  <a:schemeClr val="bg1"/>
                </a:solidFill>
              </a:rPr>
              <a:t>으로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run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메소드</a:t>
            </a:r>
            <a:r>
              <a:rPr lang="ko-KR" altLang="en-US" sz="2400" dirty="0">
                <a:solidFill>
                  <a:schemeClr val="bg1"/>
                </a:solidFill>
              </a:rPr>
              <a:t> 반복 호출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0CBAC-6EBE-414C-A347-6CC7025296F2}"/>
              </a:ext>
            </a:extLst>
          </p:cNvPr>
          <p:cNvSpPr/>
          <p:nvPr/>
        </p:nvSpPr>
        <p:spPr>
          <a:xfrm>
            <a:off x="4648200" y="5905500"/>
            <a:ext cx="838200" cy="27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32D453-917C-477D-A360-0CD33AE09845}"/>
              </a:ext>
            </a:extLst>
          </p:cNvPr>
          <p:cNvSpPr/>
          <p:nvPr/>
        </p:nvSpPr>
        <p:spPr>
          <a:xfrm>
            <a:off x="4800601" y="5583920"/>
            <a:ext cx="1250372" cy="321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74CC3C-857E-465B-BFBE-254570EF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613" y="3965019"/>
            <a:ext cx="12906774" cy="46399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06808-4F11-4C7E-B0BC-E49D2F76E65A}"/>
              </a:ext>
            </a:extLst>
          </p:cNvPr>
          <p:cNvSpPr/>
          <p:nvPr/>
        </p:nvSpPr>
        <p:spPr>
          <a:xfrm>
            <a:off x="8550814" y="5936110"/>
            <a:ext cx="6210300" cy="503564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캐릭터의 맨 앞은 방향에 따라 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칸 이동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A85A18-C24A-40C4-939B-E24E8E35BC37}"/>
              </a:ext>
            </a:extLst>
          </p:cNvPr>
          <p:cNvCxnSpPr>
            <a:cxnSpLocks/>
          </p:cNvCxnSpPr>
          <p:nvPr/>
        </p:nvCxnSpPr>
        <p:spPr>
          <a:xfrm flipV="1">
            <a:off x="7757820" y="6187892"/>
            <a:ext cx="624180" cy="6335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D855E-1D7D-4F4C-97EF-DD9BC429770E}"/>
              </a:ext>
            </a:extLst>
          </p:cNvPr>
          <p:cNvSpPr/>
          <p:nvPr/>
        </p:nvSpPr>
        <p:spPr>
          <a:xfrm>
            <a:off x="9448800" y="7118660"/>
            <a:ext cx="5700513" cy="807308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나머지 블록들은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자신의 바로 앞의 블록의 위치로 이동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5A911A-FC56-4923-A49B-427CD8D19D16}"/>
              </a:ext>
            </a:extLst>
          </p:cNvPr>
          <p:cNvCxnSpPr>
            <a:cxnSpLocks/>
          </p:cNvCxnSpPr>
          <p:nvPr/>
        </p:nvCxnSpPr>
        <p:spPr>
          <a:xfrm flipV="1">
            <a:off x="7865206" y="7658100"/>
            <a:ext cx="1507394" cy="180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2B30F9-EFFF-4F9E-8725-3FE5549B054B}"/>
              </a:ext>
            </a:extLst>
          </p:cNvPr>
          <p:cNvSpPr/>
          <p:nvPr/>
        </p:nvSpPr>
        <p:spPr>
          <a:xfrm>
            <a:off x="2729345" y="4152900"/>
            <a:ext cx="394855" cy="321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2. snake game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DAE82D-C89E-4B6E-B064-4178C8B64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51" y="3924300"/>
            <a:ext cx="12127498" cy="4191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F1533A-2435-40EC-AA32-E597B70836D0}"/>
              </a:ext>
            </a:extLst>
          </p:cNvPr>
          <p:cNvSpPr/>
          <p:nvPr/>
        </p:nvSpPr>
        <p:spPr>
          <a:xfrm>
            <a:off x="7067550" y="8375073"/>
            <a:ext cx="4152900" cy="788238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Target</a:t>
            </a:r>
            <a:r>
              <a:rPr lang="ko-KR" altLang="en-US" sz="2400" dirty="0">
                <a:solidFill>
                  <a:schemeClr val="bg1"/>
                </a:solidFill>
              </a:rPr>
              <a:t>에 부딪혔을 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새로운 블록이 생성되는 방식</a:t>
            </a:r>
          </a:p>
        </p:txBody>
      </p:sp>
    </p:spTree>
    <p:extLst>
      <p:ext uri="{BB962C8B-B14F-4D97-AF65-F5344CB8AC3E}">
        <p14:creationId xmlns:p14="http://schemas.microsoft.com/office/powerpoint/2010/main" val="29584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06" y="3531248"/>
            <a:ext cx="6811515" cy="649358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44402" y="8437444"/>
            <a:ext cx="4419600" cy="1448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73402" y="7673897"/>
            <a:ext cx="374798" cy="763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777391" y="6683237"/>
            <a:ext cx="4574608" cy="99066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게임 종료 시 로그인 한 유저의 기록이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Ajax </a:t>
            </a:r>
            <a:r>
              <a:rPr lang="ko-KR" altLang="en-US" sz="2000" dirty="0">
                <a:solidFill>
                  <a:schemeClr val="bg1"/>
                </a:solidFill>
              </a:rPr>
              <a:t>방식으로 전송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(fetch </a:t>
            </a:r>
            <a:r>
              <a:rPr lang="ko-KR" altLang="en-US" sz="2000" dirty="0" err="1">
                <a:solidFill>
                  <a:schemeClr val="bg1"/>
                </a:solidFill>
              </a:rPr>
              <a:t>메소드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758" y="3532521"/>
            <a:ext cx="9883396" cy="488286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596147" y="6656313"/>
            <a:ext cx="2605253" cy="262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758" y="8674095"/>
            <a:ext cx="7611537" cy="1343212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H="1">
            <a:off x="8920048" y="6918452"/>
            <a:ext cx="71552" cy="1701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294174" y="4658910"/>
            <a:ext cx="3821625" cy="1170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330354" y="5095663"/>
            <a:ext cx="4473217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Model(Record)</a:t>
            </a:r>
            <a:r>
              <a:rPr lang="ko-KR" altLang="en-US" sz="2000" dirty="0">
                <a:solidFill>
                  <a:schemeClr val="bg1"/>
                </a:solidFill>
              </a:rPr>
              <a:t>에 유저의 기록을 담음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709957" y="6599168"/>
            <a:ext cx="4473217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Mapper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에 데이터를 삽입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890224" y="685800"/>
            <a:ext cx="165075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u="none" dirty="0">
                <a:solidFill>
                  <a:srgbClr val="FFFFFF"/>
                </a:solidFill>
                <a:latin typeface="Pixellet TH"/>
              </a:rPr>
              <a:t>index</a:t>
            </a:r>
          </a:p>
        </p:txBody>
      </p:sp>
      <p:sp>
        <p:nvSpPr>
          <p:cNvPr id="2" name="Freeform 2"/>
          <p:cNvSpPr/>
          <p:nvPr/>
        </p:nvSpPr>
        <p:spPr>
          <a:xfrm rot="16200000">
            <a:off x="-787526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200000">
            <a:off x="3687041" y="4837850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482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21421" y="6260517"/>
            <a:ext cx="1060204" cy="1411894"/>
          </a:xfrm>
          <a:custGeom>
            <a:avLst/>
            <a:gdLst/>
            <a:ahLst/>
            <a:cxnLst/>
            <a:rect l="l" t="t" r="r" b="b"/>
            <a:pathLst>
              <a:path w="1060204" h="1411894">
                <a:moveTo>
                  <a:pt x="0" y="0"/>
                </a:moveTo>
                <a:lnTo>
                  <a:pt x="1060204" y="0"/>
                </a:lnTo>
                <a:lnTo>
                  <a:pt x="1060204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2243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70452" y="5448730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프로젝트 구성도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90030" y="7993104"/>
            <a:ext cx="35323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 smtClean="0">
                <a:solidFill>
                  <a:srgbClr val="4D10D6"/>
                </a:solidFill>
                <a:latin typeface="Pixellet TH Bold"/>
              </a:rPr>
              <a:t>전체 구조 보기</a:t>
            </a:r>
            <a:endParaRPr lang="en-US" altLang="ko-KR" sz="2000" b="1" dirty="0" smtClean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en-US" altLang="ko-KR" sz="2000" b="1" dirty="0" err="1" smtClean="0">
                <a:solidFill>
                  <a:srgbClr val="4D10D6"/>
                </a:solidFill>
                <a:latin typeface="Pixellet TH Bold"/>
              </a:rPr>
              <a:t>mvc</a:t>
            </a:r>
            <a:r>
              <a:rPr lang="en-US" altLang="ko-KR" sz="2000" b="1" dirty="0" smtClean="0">
                <a:solidFill>
                  <a:srgbClr val="4D10D6"/>
                </a:solidFill>
                <a:latin typeface="Pixellet TH Bold"/>
              </a:rPr>
              <a:t> model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 smtClean="0">
                <a:solidFill>
                  <a:srgbClr val="4D10D6"/>
                </a:solidFill>
                <a:latin typeface="Pixellet TH Bold"/>
              </a:rPr>
              <a:t>Data 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448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프로젝트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2135" y="3415534"/>
            <a:ext cx="2235063" cy="154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09482" y="3429915"/>
            <a:ext cx="2235063" cy="153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5324" y="7980452"/>
            <a:ext cx="353233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목표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프로젝트 핵심 내용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개발 환경 및 도구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0" name="Freeform 2"/>
          <p:cNvSpPr/>
          <p:nvPr/>
        </p:nvSpPr>
        <p:spPr>
          <a:xfrm rot="16200000">
            <a:off x="8145407" y="4834384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/>
          <p:cNvSpPr/>
          <p:nvPr/>
        </p:nvSpPr>
        <p:spPr>
          <a:xfrm rot="16200000">
            <a:off x="12612024" y="4834383"/>
            <a:ext cx="6528966" cy="2880000"/>
          </a:xfrm>
          <a:custGeom>
            <a:avLst/>
            <a:gdLst/>
            <a:ahLst/>
            <a:cxnLst/>
            <a:rect l="l" t="t" r="r" b="b"/>
            <a:pathLst>
              <a:path w="6528966" h="3573125">
                <a:moveTo>
                  <a:pt x="0" y="0"/>
                </a:moveTo>
                <a:lnTo>
                  <a:pt x="6528966" y="0"/>
                </a:lnTo>
                <a:lnTo>
                  <a:pt x="6528966" y="3573125"/>
                </a:lnTo>
                <a:lnTo>
                  <a:pt x="0" y="3573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5"/>
          <p:cNvSpPr/>
          <p:nvPr/>
        </p:nvSpPr>
        <p:spPr>
          <a:xfrm>
            <a:off x="10626578" y="6426657"/>
            <a:ext cx="1608368" cy="1245754"/>
          </a:xfrm>
          <a:custGeom>
            <a:avLst/>
            <a:gdLst/>
            <a:ahLst/>
            <a:cxnLst/>
            <a:rect l="l" t="t" r="r" b="b"/>
            <a:pathLst>
              <a:path w="1608368" h="1245754">
                <a:moveTo>
                  <a:pt x="0" y="0"/>
                </a:moveTo>
                <a:lnTo>
                  <a:pt x="1608369" y="0"/>
                </a:lnTo>
                <a:lnTo>
                  <a:pt x="1608369" y="1245754"/>
                </a:lnTo>
                <a:lnTo>
                  <a:pt x="0" y="124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/>
          <p:cNvSpPr/>
          <p:nvPr/>
        </p:nvSpPr>
        <p:spPr>
          <a:xfrm>
            <a:off x="8519911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0"/>
          <p:cNvSpPr txBox="1"/>
          <p:nvPr/>
        </p:nvSpPr>
        <p:spPr>
          <a:xfrm>
            <a:off x="14419948" y="5479901"/>
            <a:ext cx="291312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u="none" dirty="0">
                <a:solidFill>
                  <a:srgbClr val="4D10D6"/>
                </a:solidFill>
                <a:latin typeface="Pixellet TH Bold"/>
              </a:rPr>
              <a:t>결과물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14110343" y="8029482"/>
            <a:ext cx="3532331" cy="78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화면 구성</a:t>
            </a:r>
            <a:endParaRPr lang="en-US" altLang="ko-KR" sz="2000" b="1" dirty="0">
              <a:solidFill>
                <a:srgbClr val="4D10D6"/>
              </a:solidFill>
              <a:latin typeface="Pixellet TH Bold"/>
            </a:endParaRPr>
          </a:p>
          <a:p>
            <a:pPr algn="ctr">
              <a:lnSpc>
                <a:spcPts val="3220"/>
              </a:lnSpc>
            </a:pPr>
            <a:r>
              <a:rPr lang="ko-KR" altLang="en-US" sz="2000" b="1" dirty="0">
                <a:solidFill>
                  <a:srgbClr val="4D10D6"/>
                </a:solidFill>
                <a:latin typeface="Pixellet TH Bold"/>
              </a:rPr>
              <a:t>시연 동영상</a:t>
            </a:r>
            <a:endParaRPr lang="en-US" sz="2000" b="1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9971544" y="5431396"/>
            <a:ext cx="2918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4"/>
              </a:lnSpc>
              <a:spcBef>
                <a:spcPct val="0"/>
              </a:spcBef>
            </a:pPr>
            <a:r>
              <a:rPr lang="ko-KR" altLang="en-US" sz="2600" b="1" dirty="0">
                <a:solidFill>
                  <a:srgbClr val="4D10D6"/>
                </a:solidFill>
                <a:latin typeface="Pixellet TH Bold"/>
              </a:rPr>
              <a:t>핵심 코드 소개</a:t>
            </a:r>
            <a:endParaRPr lang="en-US" sz="2600" b="1" u="none" dirty="0">
              <a:solidFill>
                <a:srgbClr val="4D10D6"/>
              </a:solidFill>
              <a:latin typeface="Pixellet TH Bold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10313231" y="3415534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03</a:t>
            </a:r>
          </a:p>
        </p:txBody>
      </p:sp>
      <p:sp>
        <p:nvSpPr>
          <p:cNvPr id="29" name="TextBox 14"/>
          <p:cNvSpPr txBox="1"/>
          <p:nvPr/>
        </p:nvSpPr>
        <p:spPr>
          <a:xfrm>
            <a:off x="14758978" y="3461086"/>
            <a:ext cx="2235063" cy="12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98"/>
              </a:lnSpc>
              <a:spcBef>
                <a:spcPct val="0"/>
              </a:spcBef>
            </a:pPr>
            <a:r>
              <a:rPr lang="en-US" sz="9081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9643724" y="7745969"/>
            <a:ext cx="3532331" cy="15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avoid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snake game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data transfer</a:t>
            </a:r>
          </a:p>
          <a:p>
            <a:pPr algn="ctr">
              <a:lnSpc>
                <a:spcPts val="3220"/>
              </a:lnSpc>
            </a:pPr>
            <a:r>
              <a:rPr lang="en-US" altLang="ko-KR" sz="2000" b="1" dirty="0">
                <a:solidFill>
                  <a:srgbClr val="4D10D6"/>
                </a:solidFill>
                <a:latin typeface="Pixellet TH Bold"/>
              </a:rPr>
              <a:t>ranking 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5682693" y="6309023"/>
            <a:ext cx="387629" cy="1411894"/>
          </a:xfrm>
          <a:custGeom>
            <a:avLst/>
            <a:gdLst/>
            <a:ahLst/>
            <a:cxnLst/>
            <a:rect l="l" t="t" r="r" b="b"/>
            <a:pathLst>
              <a:path w="387629" h="1411894">
                <a:moveTo>
                  <a:pt x="0" y="0"/>
                </a:moveTo>
                <a:lnTo>
                  <a:pt x="387629" y="0"/>
                </a:lnTo>
                <a:lnTo>
                  <a:pt x="387629" y="1411893"/>
                </a:lnTo>
                <a:lnTo>
                  <a:pt x="0" y="1411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8"/>
          <p:cNvSpPr/>
          <p:nvPr/>
        </p:nvSpPr>
        <p:spPr>
          <a:xfrm>
            <a:off x="12978276" y="5582106"/>
            <a:ext cx="1321593" cy="1232686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4" y="0"/>
                </a:lnTo>
                <a:lnTo>
                  <a:pt x="1321594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3. data transfer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17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1B5BE-AE91-4AE2-876B-A88E5505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695700"/>
            <a:ext cx="4724400" cy="5422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A5E05-18D1-40DA-B50E-D0FBF36F5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229" y="4889514"/>
            <a:ext cx="7520242" cy="253062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1B69E2-5DFC-47A2-8969-3520E2C5A7EA}"/>
              </a:ext>
            </a:extLst>
          </p:cNvPr>
          <p:cNvSpPr/>
          <p:nvPr/>
        </p:nvSpPr>
        <p:spPr>
          <a:xfrm>
            <a:off x="3848100" y="9265968"/>
            <a:ext cx="3276600" cy="740563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DB, </a:t>
            </a:r>
            <a:r>
              <a:rPr lang="ko-KR" altLang="en-US" sz="2400" dirty="0">
                <a:solidFill>
                  <a:schemeClr val="bg1"/>
                </a:solidFill>
              </a:rPr>
              <a:t>기록 관리 테이블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FCE46A-E1D2-4525-8AF1-D79F13DFCF2C}"/>
              </a:ext>
            </a:extLst>
          </p:cNvPr>
          <p:cNvSpPr/>
          <p:nvPr/>
        </p:nvSpPr>
        <p:spPr>
          <a:xfrm>
            <a:off x="10667050" y="9265968"/>
            <a:ext cx="3276600" cy="740563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DB, </a:t>
            </a:r>
            <a:r>
              <a:rPr lang="ko-KR" altLang="en-US" sz="2400" dirty="0">
                <a:solidFill>
                  <a:schemeClr val="bg1"/>
                </a:solidFill>
              </a:rPr>
              <a:t>유저 관리 테이블</a:t>
            </a:r>
          </a:p>
        </p:txBody>
      </p:sp>
    </p:spTree>
    <p:extLst>
      <p:ext uri="{BB962C8B-B14F-4D97-AF65-F5344CB8AC3E}">
        <p14:creationId xmlns:p14="http://schemas.microsoft.com/office/powerpoint/2010/main" val="13785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143B0163-1C4C-4E77-9E8B-23E32441FB11}"/>
              </a:ext>
            </a:extLst>
          </p:cNvPr>
          <p:cNvSpPr/>
          <p:nvPr/>
        </p:nvSpPr>
        <p:spPr>
          <a:xfrm>
            <a:off x="111242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FFCC410-2AE5-4C77-9600-584560564DEA}"/>
              </a:ext>
            </a:extLst>
          </p:cNvPr>
          <p:cNvSpPr/>
          <p:nvPr/>
        </p:nvSpPr>
        <p:spPr>
          <a:xfrm>
            <a:off x="3809096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A0BE75FA-D7D8-446B-8D8F-7ABB45E51AB7}"/>
              </a:ext>
            </a:extLst>
          </p:cNvPr>
          <p:cNvSpPr/>
          <p:nvPr/>
        </p:nvSpPr>
        <p:spPr>
          <a:xfrm>
            <a:off x="-3404314" y="9163311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CBF388C-6551-49AE-8827-3CF8DBC3F4DC}"/>
              </a:ext>
            </a:extLst>
          </p:cNvPr>
          <p:cNvSpPr txBox="1"/>
          <p:nvPr/>
        </p:nvSpPr>
        <p:spPr>
          <a:xfrm>
            <a:off x="1981200" y="761259"/>
            <a:ext cx="1384328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game algorithm</a:t>
            </a:r>
          </a:p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4D10D6"/>
                </a:solidFill>
                <a:latin typeface="Pixellet TH"/>
              </a:rPr>
              <a:t>4. ranking page</a:t>
            </a:r>
            <a:endParaRPr lang="en-US" sz="8000" u="none" dirty="0">
              <a:solidFill>
                <a:srgbClr val="4D10D6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E3D77-1193-4BA1-B805-F939DCC2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20" y="3356706"/>
            <a:ext cx="11888859" cy="2019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2499E-5C1F-429D-8F00-32714BEBC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38"/>
          <a:stretch/>
        </p:blipFill>
        <p:spPr>
          <a:xfrm>
            <a:off x="1192320" y="5453317"/>
            <a:ext cx="8153400" cy="45178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53C516-FB80-4711-AFEE-3EC60D394977}"/>
              </a:ext>
            </a:extLst>
          </p:cNvPr>
          <p:cNvSpPr/>
          <p:nvPr/>
        </p:nvSpPr>
        <p:spPr>
          <a:xfrm>
            <a:off x="2743200" y="4533900"/>
            <a:ext cx="2667000" cy="310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47CBE-3C58-46C6-B79E-1EAF3F359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6525741"/>
            <a:ext cx="6163535" cy="156231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578712-88E2-44AC-B482-87F6434EED28}"/>
              </a:ext>
            </a:extLst>
          </p:cNvPr>
          <p:cNvSpPr/>
          <p:nvPr/>
        </p:nvSpPr>
        <p:spPr>
          <a:xfrm>
            <a:off x="2133600" y="8447505"/>
            <a:ext cx="40139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F68F4CA-F3D8-4A8A-B96D-6E250128436C}"/>
              </a:ext>
            </a:extLst>
          </p:cNvPr>
          <p:cNvCxnSpPr>
            <a:cxnSpLocks/>
          </p:cNvCxnSpPr>
          <p:nvPr/>
        </p:nvCxnSpPr>
        <p:spPr>
          <a:xfrm flipV="1">
            <a:off x="6147546" y="7832888"/>
            <a:ext cx="3758454" cy="7289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1B270F-A509-43BC-9C43-A298420BF7E3}"/>
              </a:ext>
            </a:extLst>
          </p:cNvPr>
          <p:cNvSpPr/>
          <p:nvPr/>
        </p:nvSpPr>
        <p:spPr>
          <a:xfrm>
            <a:off x="6471590" y="8613122"/>
            <a:ext cx="4652706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Mapper</a:t>
            </a:r>
            <a:r>
              <a:rPr lang="ko-KR" altLang="en-US" sz="2000" dirty="0">
                <a:solidFill>
                  <a:schemeClr val="bg1"/>
                </a:solidFill>
              </a:rPr>
              <a:t>로 조회한 객체들을 </a:t>
            </a: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r>
              <a:rPr lang="ko-KR" altLang="en-US" sz="2000" dirty="0">
                <a:solidFill>
                  <a:schemeClr val="bg1"/>
                </a:solidFill>
              </a:rPr>
              <a:t>에 넣음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1FE9C9-2BE4-46D9-91C2-E68017145415}"/>
              </a:ext>
            </a:extLst>
          </p:cNvPr>
          <p:cNvSpPr/>
          <p:nvPr/>
        </p:nvSpPr>
        <p:spPr>
          <a:xfrm>
            <a:off x="5269020" y="5992894"/>
            <a:ext cx="166518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E704F03-02DA-4657-9C96-97985A49CCB3}"/>
              </a:ext>
            </a:extLst>
          </p:cNvPr>
          <p:cNvCxnSpPr>
            <a:cxnSpLocks/>
          </p:cNvCxnSpPr>
          <p:nvPr/>
        </p:nvCxnSpPr>
        <p:spPr>
          <a:xfrm>
            <a:off x="6019800" y="6221494"/>
            <a:ext cx="0" cy="414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C5929E-535D-4C5B-8708-395BA3373DDE}"/>
              </a:ext>
            </a:extLst>
          </p:cNvPr>
          <p:cNvSpPr/>
          <p:nvPr/>
        </p:nvSpPr>
        <p:spPr>
          <a:xfrm>
            <a:off x="4417352" y="6677431"/>
            <a:ext cx="3204896" cy="457200"/>
          </a:xfrm>
          <a:prstGeom prst="rect">
            <a:avLst/>
          </a:prstGeom>
          <a:solidFill>
            <a:srgbClr val="4D10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url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정보로 페이지를 생성</a:t>
            </a:r>
          </a:p>
        </p:txBody>
      </p:sp>
    </p:spTree>
    <p:extLst>
      <p:ext uri="{BB962C8B-B14F-4D97-AF65-F5344CB8AC3E}">
        <p14:creationId xmlns:p14="http://schemas.microsoft.com/office/powerpoint/2010/main" val="17779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448385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61716" y="102929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21354" y="1514658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4800" y="5969530"/>
            <a:ext cx="5216554" cy="3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</a:t>
            </a:r>
            <a:r>
              <a:rPr lang="en-US" sz="2300" dirty="0">
                <a:solidFill>
                  <a:srgbClr val="FFFFFF"/>
                </a:solidFill>
                <a:latin typeface="Nourd"/>
              </a:rPr>
              <a:t>test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66660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결과물 소개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6800" y="395471"/>
            <a:ext cx="276668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 dirty="0">
                <a:solidFill>
                  <a:srgbClr val="BDF3FF"/>
                </a:solidFill>
                <a:latin typeface="Pixellet TH"/>
              </a:rPr>
              <a:t>04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0698BA22-6E3C-4216-A424-46082D50FAAF}"/>
              </a:ext>
            </a:extLst>
          </p:cNvPr>
          <p:cNvGrpSpPr/>
          <p:nvPr/>
        </p:nvGrpSpPr>
        <p:grpSpPr>
          <a:xfrm>
            <a:off x="11814311" y="0"/>
            <a:ext cx="6445255" cy="10287000"/>
            <a:chOff x="0" y="0"/>
            <a:chExt cx="8593673" cy="1371600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6DC0BB56-38A8-4B60-A293-8BDB20EA3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82" t="2950" r="5782" b="2950"/>
            <a:stretch>
              <a:fillRect/>
            </a:stretch>
          </p:blipFill>
          <p:spPr>
            <a:xfrm>
              <a:off x="0" y="0"/>
              <a:ext cx="8593673" cy="137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8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982F863-3D37-4B16-BA78-624A6931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" y="1562100"/>
            <a:ext cx="18252447" cy="8554644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3E17DC0-3F50-4C00-83C7-85DD30F1B414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초기 화면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4AB575F-8BEB-4769-B203-22CB73DC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5325"/>
            <a:ext cx="4727439" cy="3575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9E2DD5-9AA6-4FA6-90EA-25D243C6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892671"/>
            <a:ext cx="7467600" cy="40545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B29F42-2022-44BA-A109-4D9C0BCD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290" y="5892671"/>
            <a:ext cx="6172201" cy="40849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7A73C2E-E78F-49D1-9443-E2681FFEB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289" y="2019300"/>
            <a:ext cx="6172201" cy="3578839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3B362393-1537-4BD1-AD6C-F35684FB3622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6182DCC6-D3EE-41FC-9405-04639DB6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7" y="1600223"/>
            <a:ext cx="6650472" cy="18173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5D8E3C4-1528-4386-8EB8-393B8EC9A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2"/>
          <a:stretch/>
        </p:blipFill>
        <p:spPr>
          <a:xfrm>
            <a:off x="798967" y="3661663"/>
            <a:ext cx="6650472" cy="204449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8EF7215-C988-4C46-816B-179A76031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7" y="5981700"/>
            <a:ext cx="6650472" cy="375864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C37802FC-4DE4-42C7-A284-F0B425BD9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356985"/>
            <a:ext cx="8116433" cy="6487430"/>
          </a:xfrm>
          <a:prstGeom prst="rect">
            <a:avLst/>
          </a:prstGeom>
        </p:spPr>
      </p:pic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계정 관련 페이지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소개 및 셋팅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99" y="2147455"/>
            <a:ext cx="7367101" cy="63077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47455"/>
            <a:ext cx="8289531" cy="630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게임 플레이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97FDF-F53A-4875-8D54-37E9287E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552700"/>
            <a:ext cx="9116697" cy="6744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9C469-0068-40C7-A528-AE43664C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52700"/>
            <a:ext cx="7973697" cy="675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2222354" y="170256"/>
            <a:ext cx="13843289" cy="126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랭킹 페이지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3B9E8-3060-4E37-9CFA-AF679C9A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10" y="1943100"/>
            <a:ext cx="8097380" cy="6792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EF650-A96F-4C09-A053-A64D200D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398" y="1943100"/>
            <a:ext cx="8287550" cy="6792273"/>
          </a:xfrm>
          <a:prstGeom prst="rect">
            <a:avLst/>
          </a:prstGeom>
        </p:spPr>
      </p:pic>
      <p:sp>
        <p:nvSpPr>
          <p:cNvPr id="5" name="Freeform 10"/>
          <p:cNvSpPr/>
          <p:nvPr/>
        </p:nvSpPr>
        <p:spPr>
          <a:xfrm>
            <a:off x="1981200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14"/>
          <p:cNvSpPr txBox="1"/>
          <p:nvPr/>
        </p:nvSpPr>
        <p:spPr>
          <a:xfrm>
            <a:off x="2133600" y="8786770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avoid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8" name="Freeform 10"/>
          <p:cNvSpPr/>
          <p:nvPr/>
        </p:nvSpPr>
        <p:spPr>
          <a:xfrm>
            <a:off x="10696973" y="8877300"/>
            <a:ext cx="5486400" cy="1227894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4"/>
          <p:cNvSpPr txBox="1"/>
          <p:nvPr/>
        </p:nvSpPr>
        <p:spPr>
          <a:xfrm>
            <a:off x="10907280" y="8799991"/>
            <a:ext cx="5065785" cy="108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5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4D10D6"/>
                </a:solidFill>
                <a:latin typeface="Pixellet TH"/>
              </a:rPr>
              <a:t>snake game</a:t>
            </a:r>
            <a:endParaRPr lang="en-US" sz="5000" u="none" dirty="0">
              <a:solidFill>
                <a:srgbClr val="4D10D6"/>
              </a:solidFill>
              <a:latin typeface="Pixellet TH"/>
            </a:endParaRPr>
          </a:p>
        </p:txBody>
      </p:sp>
    </p:spTree>
    <p:extLst>
      <p:ext uri="{BB962C8B-B14F-4D97-AF65-F5344CB8AC3E}">
        <p14:creationId xmlns:p14="http://schemas.microsoft.com/office/powerpoint/2010/main" val="36582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dirty="0">
                <a:solidFill>
                  <a:srgbClr val="FFFFFF"/>
                </a:solidFill>
                <a:latin typeface="Pixellet TH"/>
              </a:rPr>
              <a:t>1 </a:t>
            </a:r>
            <a:r>
              <a:rPr lang="ko-KR" altLang="en-US" sz="8000" b="1" dirty="0">
                <a:solidFill>
                  <a:srgbClr val="FFFFFF"/>
                </a:solidFill>
                <a:latin typeface="Pixellet TH"/>
              </a:rPr>
              <a:t>계정 관련 조작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7" name="동영상1_계정 관련 조작">
            <a:hlinkClick r:id="" action="ppaction://media"/>
            <a:extLst>
              <a:ext uri="{FF2B5EF4-FFF2-40B4-BE49-F238E27FC236}">
                <a16:creationId xmlns:a16="http://schemas.microsoft.com/office/drawing/2014/main" id="{BA4D5FE7-D844-47B5-B699-299FBD3CF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4270" y="1647000"/>
            <a:ext cx="7939460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19817" y="5143500"/>
            <a:ext cx="2117252" cy="4114800"/>
          </a:xfrm>
          <a:custGeom>
            <a:avLst/>
            <a:gdLst/>
            <a:ahLst/>
            <a:cxnLst/>
            <a:rect l="l" t="t" r="r" b="b"/>
            <a:pathLst>
              <a:path w="2117252" h="4114800">
                <a:moveTo>
                  <a:pt x="0" y="0"/>
                </a:moveTo>
                <a:lnTo>
                  <a:pt x="2117252" y="0"/>
                </a:lnTo>
                <a:lnTo>
                  <a:pt x="21172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12856" y="5441793"/>
            <a:ext cx="2352360" cy="3920600"/>
          </a:xfrm>
          <a:custGeom>
            <a:avLst/>
            <a:gdLst/>
            <a:ahLst/>
            <a:cxnLst/>
            <a:rect l="l" t="t" r="r" b="b"/>
            <a:pathLst>
              <a:path w="2352360" h="3920600">
                <a:moveTo>
                  <a:pt x="0" y="0"/>
                </a:moveTo>
                <a:lnTo>
                  <a:pt x="2352360" y="0"/>
                </a:lnTo>
                <a:lnTo>
                  <a:pt x="2352360" y="3920599"/>
                </a:lnTo>
                <a:lnTo>
                  <a:pt x="0" y="3920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9271" y="7929920"/>
            <a:ext cx="3979091" cy="1432473"/>
          </a:xfrm>
          <a:custGeom>
            <a:avLst/>
            <a:gdLst/>
            <a:ahLst/>
            <a:cxnLst/>
            <a:rect l="l" t="t" r="r" b="b"/>
            <a:pathLst>
              <a:path w="3979091" h="1432473">
                <a:moveTo>
                  <a:pt x="0" y="0"/>
                </a:moveTo>
                <a:lnTo>
                  <a:pt x="3979091" y="0"/>
                </a:lnTo>
                <a:lnTo>
                  <a:pt x="3979091" y="1432472"/>
                </a:lnTo>
                <a:lnTo>
                  <a:pt x="0" y="143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75621" y="1028700"/>
            <a:ext cx="2169622" cy="8229600"/>
          </a:xfrm>
          <a:custGeom>
            <a:avLst/>
            <a:gdLst/>
            <a:ahLst/>
            <a:cxnLst/>
            <a:rect l="l" t="t" r="r" b="b"/>
            <a:pathLst>
              <a:path w="2169622" h="8229600">
                <a:moveTo>
                  <a:pt x="0" y="0"/>
                </a:moveTo>
                <a:lnTo>
                  <a:pt x="2169622" y="0"/>
                </a:lnTo>
                <a:lnTo>
                  <a:pt x="2169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82838" y="7378925"/>
            <a:ext cx="3966420" cy="1500028"/>
          </a:xfrm>
          <a:custGeom>
            <a:avLst/>
            <a:gdLst/>
            <a:ahLst/>
            <a:cxnLst/>
            <a:rect l="l" t="t" r="r" b="b"/>
            <a:pathLst>
              <a:path w="3966420" h="1500028">
                <a:moveTo>
                  <a:pt x="0" y="0"/>
                </a:moveTo>
                <a:lnTo>
                  <a:pt x="3966420" y="0"/>
                </a:lnTo>
                <a:lnTo>
                  <a:pt x="3966420" y="1500028"/>
                </a:lnTo>
                <a:lnTo>
                  <a:pt x="0" y="1500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16573" y="5394168"/>
            <a:ext cx="68548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Nourd"/>
              </a:rPr>
              <a:t>W</a:t>
            </a:r>
            <a:r>
              <a:rPr lang="en-US" sz="2300" u="none" dirty="0">
                <a:solidFill>
                  <a:srgbClr val="FFFFFF"/>
                </a:solidFill>
                <a:latin typeface="Nourd"/>
              </a:rPr>
              <a:t>hat is Game Land?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3419" y="3508369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</a:t>
            </a:r>
            <a:r>
              <a:rPr lang="ko-KR" altLang="en-US" sz="9003" dirty="0">
                <a:solidFill>
                  <a:srgbClr val="BDF3FF"/>
                </a:solidFill>
                <a:latin typeface="Pixellet TH"/>
              </a:rPr>
              <a:t> </a:t>
            </a: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소개</a:t>
            </a:r>
            <a:endParaRPr lang="en-US" sz="9003" b="1" u="none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739589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39589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9">
            <a:extLst>
              <a:ext uri="{FF2B5EF4-FFF2-40B4-BE49-F238E27FC236}">
                <a16:creationId xmlns:a16="http://schemas.microsoft.com/office/drawing/2014/main" id="{B5862A27-088B-4B40-91B1-25454DB51DC9}"/>
              </a:ext>
            </a:extLst>
          </p:cNvPr>
          <p:cNvSpPr txBox="1"/>
          <p:nvPr/>
        </p:nvSpPr>
        <p:spPr>
          <a:xfrm>
            <a:off x="1835077" y="266700"/>
            <a:ext cx="14617846" cy="1262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시연 동영상 </a:t>
            </a:r>
            <a:r>
              <a:rPr lang="en-US" altLang="ko-KR" sz="8000" b="1" u="none" dirty="0">
                <a:solidFill>
                  <a:srgbClr val="FFFFFF"/>
                </a:solidFill>
                <a:latin typeface="Pixellet TH"/>
              </a:rPr>
              <a:t>2 </a:t>
            </a:r>
            <a:r>
              <a:rPr lang="ko-KR" altLang="en-US" sz="8000" b="1" u="none" dirty="0">
                <a:solidFill>
                  <a:srgbClr val="FFFFFF"/>
                </a:solidFill>
                <a:latin typeface="Pixellet TH"/>
              </a:rPr>
              <a:t>게임 플레이</a:t>
            </a:r>
            <a:endParaRPr lang="en-US" sz="8000" b="1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3" name="동영상2_게임 플레이">
            <a:hlinkClick r:id="" action="ppaction://media"/>
            <a:extLst>
              <a:ext uri="{FF2B5EF4-FFF2-40B4-BE49-F238E27FC236}">
                <a16:creationId xmlns:a16="http://schemas.microsoft.com/office/drawing/2014/main" id="{F33A85FF-F649-4015-A65D-28303753E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4270" y="1647000"/>
            <a:ext cx="7939459" cy="8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431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5" y="0"/>
                </a:lnTo>
                <a:lnTo>
                  <a:pt x="9483215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07300" y="8878953"/>
            <a:ext cx="9483216" cy="1431103"/>
          </a:xfrm>
          <a:custGeom>
            <a:avLst/>
            <a:gdLst/>
            <a:ahLst/>
            <a:cxnLst/>
            <a:rect l="l" t="t" r="r" b="b"/>
            <a:pathLst>
              <a:path w="9483216" h="1431103">
                <a:moveTo>
                  <a:pt x="0" y="0"/>
                </a:moveTo>
                <a:lnTo>
                  <a:pt x="9483216" y="0"/>
                </a:lnTo>
                <a:lnTo>
                  <a:pt x="9483216" y="1431104"/>
                </a:lnTo>
                <a:lnTo>
                  <a:pt x="0" y="14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7522484"/>
            <a:ext cx="3657600" cy="1622644"/>
          </a:xfrm>
          <a:custGeom>
            <a:avLst/>
            <a:gdLst/>
            <a:ahLst/>
            <a:cxnLst/>
            <a:rect l="l" t="t" r="r" b="b"/>
            <a:pathLst>
              <a:path w="3657600" h="1622644">
                <a:moveTo>
                  <a:pt x="0" y="0"/>
                </a:moveTo>
                <a:lnTo>
                  <a:pt x="3657600" y="0"/>
                </a:lnTo>
                <a:lnTo>
                  <a:pt x="3657600" y="1622644"/>
                </a:lnTo>
                <a:lnTo>
                  <a:pt x="0" y="1622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2700" y="7963553"/>
            <a:ext cx="907402" cy="1630951"/>
          </a:xfrm>
          <a:custGeom>
            <a:avLst/>
            <a:gdLst/>
            <a:ahLst/>
            <a:cxnLst/>
            <a:rect l="l" t="t" r="r" b="b"/>
            <a:pathLst>
              <a:path w="907402" h="1630951">
                <a:moveTo>
                  <a:pt x="0" y="0"/>
                </a:moveTo>
                <a:lnTo>
                  <a:pt x="907402" y="0"/>
                </a:lnTo>
                <a:lnTo>
                  <a:pt x="907402" y="1630952"/>
                </a:lnTo>
                <a:lnTo>
                  <a:pt x="0" y="163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7176" y="1028700"/>
            <a:ext cx="6210115" cy="2167895"/>
          </a:xfrm>
          <a:custGeom>
            <a:avLst/>
            <a:gdLst/>
            <a:ahLst/>
            <a:cxnLst/>
            <a:rect l="l" t="t" r="r" b="b"/>
            <a:pathLst>
              <a:path w="6210115" h="2167895">
                <a:moveTo>
                  <a:pt x="0" y="0"/>
                </a:moveTo>
                <a:lnTo>
                  <a:pt x="6210115" y="0"/>
                </a:lnTo>
                <a:lnTo>
                  <a:pt x="6210115" y="2167895"/>
                </a:lnTo>
                <a:lnTo>
                  <a:pt x="0" y="2167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12700" y="3069600"/>
            <a:ext cx="4667364" cy="1697223"/>
          </a:xfrm>
          <a:custGeom>
            <a:avLst/>
            <a:gdLst/>
            <a:ahLst/>
            <a:cxnLst/>
            <a:rect l="l" t="t" r="r" b="b"/>
            <a:pathLst>
              <a:path w="4667364" h="1697223">
                <a:moveTo>
                  <a:pt x="0" y="0"/>
                </a:moveTo>
                <a:lnTo>
                  <a:pt x="4667364" y="0"/>
                </a:lnTo>
                <a:lnTo>
                  <a:pt x="4667364" y="1697224"/>
                </a:lnTo>
                <a:lnTo>
                  <a:pt x="0" y="1697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32234" y="2473595"/>
            <a:ext cx="10023533" cy="5339809"/>
          </a:xfrm>
          <a:custGeom>
            <a:avLst/>
            <a:gdLst/>
            <a:ahLst/>
            <a:cxnLst/>
            <a:rect l="l" t="t" r="r" b="b"/>
            <a:pathLst>
              <a:path w="10023533" h="5339809">
                <a:moveTo>
                  <a:pt x="0" y="0"/>
                </a:moveTo>
                <a:lnTo>
                  <a:pt x="10023532" y="0"/>
                </a:lnTo>
                <a:lnTo>
                  <a:pt x="10023532" y="5339810"/>
                </a:lnTo>
                <a:lnTo>
                  <a:pt x="0" y="5339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41183" y="7522484"/>
            <a:ext cx="2303315" cy="1474121"/>
          </a:xfrm>
          <a:custGeom>
            <a:avLst/>
            <a:gdLst/>
            <a:ahLst/>
            <a:cxnLst/>
            <a:rect l="l" t="t" r="r" b="b"/>
            <a:pathLst>
              <a:path w="2303315" h="1474121">
                <a:moveTo>
                  <a:pt x="0" y="0"/>
                </a:moveTo>
                <a:lnTo>
                  <a:pt x="2303315" y="0"/>
                </a:lnTo>
                <a:lnTo>
                  <a:pt x="2303315" y="1474121"/>
                </a:lnTo>
                <a:lnTo>
                  <a:pt x="0" y="14741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9380" y="4796702"/>
            <a:ext cx="9309239" cy="91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1"/>
              </a:lnSpc>
              <a:spcBef>
                <a:spcPct val="0"/>
              </a:spcBef>
            </a:pPr>
            <a:r>
              <a:rPr lang="en-US" sz="10000" u="none" dirty="0">
                <a:solidFill>
                  <a:srgbClr val="4D10D6"/>
                </a:solidFill>
                <a:latin typeface="Pixellet TH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34050" y="4703796"/>
            <a:ext cx="4075233" cy="4075233"/>
          </a:xfrm>
          <a:custGeom>
            <a:avLst/>
            <a:gdLst/>
            <a:ahLst/>
            <a:cxnLst/>
            <a:rect l="l" t="t" r="r" b="b"/>
            <a:pathLst>
              <a:path w="4075233" h="4075233">
                <a:moveTo>
                  <a:pt x="0" y="0"/>
                </a:moveTo>
                <a:lnTo>
                  <a:pt x="4075233" y="0"/>
                </a:lnTo>
                <a:lnTo>
                  <a:pt x="4075233" y="4075233"/>
                </a:lnTo>
                <a:lnTo>
                  <a:pt x="0" y="40752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9" name="직사각형 8"/>
          <p:cNvSpPr/>
          <p:nvPr/>
        </p:nvSpPr>
        <p:spPr>
          <a:xfrm>
            <a:off x="4800600" y="6057900"/>
            <a:ext cx="87630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 smtClean="0">
                <a:solidFill>
                  <a:srgbClr val="4D10D6"/>
                </a:solidFill>
              </a:rPr>
              <a:t>Git</a:t>
            </a:r>
            <a:r>
              <a:rPr lang="en-US" altLang="ko-KR" sz="2000" b="1" dirty="0" smtClean="0">
                <a:solidFill>
                  <a:srgbClr val="4D10D6"/>
                </a:solidFill>
              </a:rPr>
              <a:t> Hub </a:t>
            </a:r>
            <a:r>
              <a:rPr lang="ko-KR" altLang="en-US" sz="2000" b="1" dirty="0" smtClean="0">
                <a:solidFill>
                  <a:srgbClr val="4D10D6"/>
                </a:solidFill>
              </a:rPr>
              <a:t>주소</a:t>
            </a:r>
            <a:endParaRPr lang="en-US" altLang="ko-KR" sz="2000" b="1" dirty="0" smtClean="0">
              <a:solidFill>
                <a:srgbClr val="4D10D6"/>
              </a:solidFill>
            </a:endParaRPr>
          </a:p>
          <a:p>
            <a:r>
              <a:rPr lang="ko-KR" altLang="en-US" b="1" dirty="0" smtClean="0">
                <a:solidFill>
                  <a:srgbClr val="4D10D6"/>
                </a:solidFill>
              </a:rPr>
              <a:t>프로젝트 소스</a:t>
            </a:r>
            <a:r>
              <a:rPr lang="en-US" altLang="ko-KR" b="1" dirty="0" smtClean="0">
                <a:solidFill>
                  <a:srgbClr val="4D10D6"/>
                </a:solidFill>
              </a:rPr>
              <a:t>: https://</a:t>
            </a:r>
            <a:r>
              <a:rPr lang="en-US" altLang="ko-KR" b="1" dirty="0" err="1" smtClean="0">
                <a:solidFill>
                  <a:srgbClr val="4D10D6"/>
                </a:solidFill>
              </a:rPr>
              <a:t>github.com</a:t>
            </a:r>
            <a:r>
              <a:rPr lang="en-US" altLang="ko-KR" b="1" dirty="0" smtClean="0">
                <a:solidFill>
                  <a:srgbClr val="4D10D6"/>
                </a:solidFill>
              </a:rPr>
              <a:t>/</a:t>
            </a:r>
            <a:r>
              <a:rPr lang="en-US" altLang="ko-KR" b="1" dirty="0" err="1" smtClean="0">
                <a:solidFill>
                  <a:srgbClr val="4D10D6"/>
                </a:solidFill>
              </a:rPr>
              <a:t>kim798546</a:t>
            </a:r>
            <a:r>
              <a:rPr lang="en-US" altLang="ko-KR" b="1" dirty="0" smtClean="0">
                <a:solidFill>
                  <a:srgbClr val="4D10D6"/>
                </a:solidFill>
              </a:rPr>
              <a:t>/</a:t>
            </a:r>
            <a:r>
              <a:rPr lang="en-US" altLang="ko-KR" b="1" dirty="0" err="1" smtClean="0">
                <a:solidFill>
                  <a:srgbClr val="4D10D6"/>
                </a:solidFill>
              </a:rPr>
              <a:t>gameland</a:t>
            </a:r>
            <a:endParaRPr lang="en-US" altLang="ko-KR" b="1" dirty="0" smtClean="0">
              <a:solidFill>
                <a:srgbClr val="4D10D6"/>
              </a:solidFill>
            </a:endParaRPr>
          </a:p>
          <a:p>
            <a:r>
              <a:rPr lang="ko-KR" altLang="en-US" b="1" dirty="0" smtClean="0">
                <a:solidFill>
                  <a:srgbClr val="4D10D6"/>
                </a:solidFill>
              </a:rPr>
              <a:t>포트폴리오</a:t>
            </a:r>
            <a:r>
              <a:rPr lang="en-US" altLang="ko-KR" b="1" dirty="0" smtClean="0">
                <a:solidFill>
                  <a:srgbClr val="4D10D6"/>
                </a:solidFill>
              </a:rPr>
              <a:t>: https</a:t>
            </a:r>
            <a:r>
              <a:rPr lang="en-US" altLang="ko-KR" b="1" dirty="0">
                <a:solidFill>
                  <a:srgbClr val="4D10D6"/>
                </a:solidFill>
              </a:rPr>
              <a:t>://</a:t>
            </a:r>
            <a:r>
              <a:rPr lang="en-US" altLang="ko-KR" b="1" dirty="0" err="1">
                <a:solidFill>
                  <a:srgbClr val="4D10D6"/>
                </a:solidFill>
              </a:rPr>
              <a:t>github.com</a:t>
            </a:r>
            <a:r>
              <a:rPr lang="en-US" altLang="ko-KR" b="1" dirty="0">
                <a:solidFill>
                  <a:srgbClr val="4D10D6"/>
                </a:solidFill>
              </a:rPr>
              <a:t>/</a:t>
            </a:r>
            <a:r>
              <a:rPr lang="en-US" altLang="ko-KR" b="1" dirty="0" err="1">
                <a:solidFill>
                  <a:srgbClr val="4D10D6"/>
                </a:solidFill>
              </a:rPr>
              <a:t>kim798546</a:t>
            </a:r>
            <a:r>
              <a:rPr lang="en-US" altLang="ko-KR" b="1" dirty="0">
                <a:solidFill>
                  <a:srgbClr val="4D10D6"/>
                </a:solidFill>
              </a:rPr>
              <a:t>/</a:t>
            </a:r>
            <a:r>
              <a:rPr lang="en-US" altLang="ko-KR" b="1" dirty="0" err="1">
                <a:solidFill>
                  <a:srgbClr val="4D10D6"/>
                </a:solidFill>
              </a:rPr>
              <a:t>gameland</a:t>
            </a:r>
            <a:r>
              <a:rPr lang="en-US" altLang="ko-KR" b="1" dirty="0">
                <a:solidFill>
                  <a:srgbClr val="4D10D6"/>
                </a:solidFill>
              </a:rPr>
              <a:t>-portfolio</a:t>
            </a:r>
            <a:endParaRPr lang="ko-KR" altLang="en-US" b="1" dirty="0">
              <a:solidFill>
                <a:srgbClr val="4D10D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85428" y="2362932"/>
            <a:ext cx="935055" cy="187011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035133" y="5043688"/>
            <a:ext cx="1576500" cy="5255000"/>
          </a:xfrm>
          <a:custGeom>
            <a:avLst/>
            <a:gdLst/>
            <a:ahLst/>
            <a:cxnLst/>
            <a:rect l="l" t="t" r="r" b="b"/>
            <a:pathLst>
              <a:path w="1576500" h="5255000">
                <a:moveTo>
                  <a:pt x="0" y="0"/>
                </a:moveTo>
                <a:lnTo>
                  <a:pt x="1576500" y="0"/>
                </a:lnTo>
                <a:lnTo>
                  <a:pt x="1576500" y="5255000"/>
                </a:lnTo>
                <a:lnTo>
                  <a:pt x="0" y="525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7671" y="7420892"/>
            <a:ext cx="5775967" cy="2824973"/>
          </a:xfrm>
          <a:custGeom>
            <a:avLst/>
            <a:gdLst/>
            <a:ahLst/>
            <a:cxnLst/>
            <a:rect l="l" t="t" r="r" b="b"/>
            <a:pathLst>
              <a:path w="5775967" h="2824973">
                <a:moveTo>
                  <a:pt x="0" y="0"/>
                </a:moveTo>
                <a:lnTo>
                  <a:pt x="5775966" y="0"/>
                </a:lnTo>
                <a:lnTo>
                  <a:pt x="5775966" y="2824973"/>
                </a:lnTo>
                <a:lnTo>
                  <a:pt x="0" y="2824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69662" y="7271389"/>
            <a:ext cx="1561990" cy="3123979"/>
          </a:xfrm>
          <a:custGeom>
            <a:avLst/>
            <a:gdLst/>
            <a:ahLst/>
            <a:cxnLst/>
            <a:rect l="l" t="t" r="r" b="b"/>
            <a:pathLst>
              <a:path w="1561990" h="3123979">
                <a:moveTo>
                  <a:pt x="0" y="0"/>
                </a:moveTo>
                <a:lnTo>
                  <a:pt x="1561990" y="0"/>
                </a:lnTo>
                <a:lnTo>
                  <a:pt x="1561990" y="3123979"/>
                </a:lnTo>
                <a:lnTo>
                  <a:pt x="0" y="312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200" y="5043688"/>
            <a:ext cx="3624914" cy="2280400"/>
          </a:xfrm>
          <a:custGeom>
            <a:avLst/>
            <a:gdLst/>
            <a:ahLst/>
            <a:cxnLst/>
            <a:rect l="l" t="t" r="r" b="b"/>
            <a:pathLst>
              <a:path w="3624914" h="2280400">
                <a:moveTo>
                  <a:pt x="0" y="0"/>
                </a:moveTo>
                <a:lnTo>
                  <a:pt x="3624914" y="0"/>
                </a:lnTo>
                <a:lnTo>
                  <a:pt x="3624914" y="2280400"/>
                </a:lnTo>
                <a:lnTo>
                  <a:pt x="0" y="2280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59942" y="7671188"/>
            <a:ext cx="3202949" cy="2742889"/>
          </a:xfrm>
          <a:custGeom>
            <a:avLst/>
            <a:gdLst/>
            <a:ahLst/>
            <a:cxnLst/>
            <a:rect l="l" t="t" r="r" b="b"/>
            <a:pathLst>
              <a:path w="3202949" h="2742889">
                <a:moveTo>
                  <a:pt x="0" y="0"/>
                </a:moveTo>
                <a:lnTo>
                  <a:pt x="3202949" y="0"/>
                </a:lnTo>
                <a:lnTo>
                  <a:pt x="3202949" y="2742889"/>
                </a:lnTo>
                <a:lnTo>
                  <a:pt x="0" y="2742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10704" y="6194365"/>
            <a:ext cx="1048596" cy="1571466"/>
          </a:xfrm>
          <a:custGeom>
            <a:avLst/>
            <a:gdLst/>
            <a:ahLst/>
            <a:cxnLst/>
            <a:rect l="l" t="t" r="r" b="b"/>
            <a:pathLst>
              <a:path w="1048596" h="1571466">
                <a:moveTo>
                  <a:pt x="0" y="0"/>
                </a:moveTo>
                <a:lnTo>
                  <a:pt x="1048596" y="0"/>
                </a:lnTo>
                <a:lnTo>
                  <a:pt x="1048596" y="1571465"/>
                </a:lnTo>
                <a:lnTo>
                  <a:pt x="0" y="15714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1. Purpose of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65732" y="2924992"/>
            <a:ext cx="895653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8"/>
              </a:lnSpc>
            </a:pP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보유한 기술을 기반으로</a:t>
            </a: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endParaRPr lang="en-US" altLang="ko-KR" sz="2999" b="1" dirty="0">
              <a:solidFill>
                <a:srgbClr val="4D10D6"/>
              </a:solidFill>
              <a:latin typeface="Pixellet TH Bold"/>
            </a:endParaRPr>
          </a:p>
          <a:p>
            <a:pPr marL="0" lvl="0" indent="0" algn="ctr">
              <a:lnSpc>
                <a:spcPts val="3358"/>
              </a:lnSpc>
            </a:pPr>
            <a:r>
              <a:rPr lang="ko-KR" altLang="en-US" sz="2999" b="1" u="sng" dirty="0">
                <a:solidFill>
                  <a:srgbClr val="4D10D6"/>
                </a:solidFill>
                <a:latin typeface="Pixellet TH Bold"/>
              </a:rPr>
              <a:t>사용자가 직접 플레이 가능한</a:t>
            </a:r>
            <a:r>
              <a:rPr lang="ko-KR" altLang="en-US" sz="2999" b="1" dirty="0">
                <a:solidFill>
                  <a:srgbClr val="4D10D6"/>
                </a:solidFill>
                <a:latin typeface="Pixellet TH Bold"/>
              </a:rPr>
              <a:t> 게임 홈페이지 구현</a:t>
            </a:r>
            <a:endParaRPr lang="en-US" sz="2999" b="1" dirty="0">
              <a:solidFill>
                <a:srgbClr val="4D10D6"/>
              </a:solidFill>
              <a:latin typeface="Pixellet TH Bold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76578" y="2362932"/>
            <a:ext cx="935055" cy="1870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/>
          <p:cNvSpPr/>
          <p:nvPr/>
        </p:nvSpPr>
        <p:spPr>
          <a:xfrm>
            <a:off x="3811824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78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 smtClean="0">
                <a:solidFill>
                  <a:srgbClr val="4D10D6"/>
                </a:solidFill>
                <a:latin typeface="Pixellet TH"/>
              </a:rPr>
              <a:t>Avoid</a:t>
            </a:r>
          </a:p>
          <a:p>
            <a:pPr lvl="0" algn="ctr">
              <a:lnSpc>
                <a:spcPts val="7800"/>
              </a:lnSpc>
              <a:spcBef>
                <a:spcPct val="0"/>
              </a:spcBef>
            </a:pPr>
            <a:r>
              <a:rPr lang="en-US" sz="6500" dirty="0" smtClean="0">
                <a:solidFill>
                  <a:srgbClr val="4D10D6"/>
                </a:solidFill>
                <a:latin typeface="Pixellet TH"/>
              </a:rPr>
              <a:t>game</a:t>
            </a:r>
            <a:endParaRPr lang="en-US" sz="6500" u="none" dirty="0">
              <a:solidFill>
                <a:srgbClr val="4D10D6"/>
              </a:solidFill>
              <a:latin typeface="Pixellet T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03031" y="2000446"/>
            <a:ext cx="5879407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user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ranking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761259"/>
            <a:ext cx="1384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Pixellet TH"/>
              </a:rPr>
              <a:t>2.</a:t>
            </a:r>
            <a:r>
              <a:rPr lang="en-US" sz="8000" u="none" dirty="0">
                <a:solidFill>
                  <a:srgbClr val="FFFFFF"/>
                </a:solidFill>
                <a:latin typeface="Pixellet TH"/>
              </a:rPr>
              <a:t> core of project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068068" y="2000446"/>
            <a:ext cx="605273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snake</a:t>
            </a: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4D10D6"/>
                </a:solidFill>
                <a:latin typeface="Pixellet TH"/>
              </a:rPr>
              <a:t>game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773" y="4241147"/>
            <a:ext cx="2428082" cy="47636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553" y="4321456"/>
            <a:ext cx="2707763" cy="46363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4381500"/>
            <a:ext cx="5760115" cy="4086324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4191000" y="9449966"/>
            <a:ext cx="45138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미니 게임 플레이 기능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  <p:sp>
        <p:nvSpPr>
          <p:cNvPr id="18" name="Freeform 7"/>
          <p:cNvSpPr/>
          <p:nvPr/>
        </p:nvSpPr>
        <p:spPr>
          <a:xfrm>
            <a:off x="11963400" y="9182419"/>
            <a:ext cx="5356109" cy="990600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0"/>
          <p:cNvSpPr txBox="1"/>
          <p:nvPr/>
        </p:nvSpPr>
        <p:spPr>
          <a:xfrm>
            <a:off x="12420600" y="9449966"/>
            <a:ext cx="4513881" cy="402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000000"/>
                </a:solidFill>
                <a:latin typeface="Pixellet TH"/>
              </a:rPr>
              <a:t>게임 기록 </a:t>
            </a:r>
            <a:r>
              <a:rPr lang="ko-KR" altLang="en-US" sz="2000" b="1" dirty="0" err="1">
                <a:solidFill>
                  <a:srgbClr val="000000"/>
                </a:solidFill>
                <a:latin typeface="Pixellet TH"/>
              </a:rPr>
              <a:t>랭킹화</a:t>
            </a:r>
            <a:endParaRPr lang="en-US" sz="2000" b="1" u="none" dirty="0">
              <a:solidFill>
                <a:srgbClr val="000000"/>
              </a:solidFill>
              <a:latin typeface="Pixellet 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1998" y="746590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1170387" y="831619"/>
            <a:ext cx="1585721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Development</a:t>
            </a:r>
          </a:p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u="none" dirty="0">
                <a:solidFill>
                  <a:srgbClr val="FFFFFF"/>
                </a:solidFill>
                <a:latin typeface="Pixellet TH"/>
              </a:rPr>
              <a:t>environment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45" y="3774501"/>
            <a:ext cx="2934109" cy="3324689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219557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500" dirty="0" err="1"/>
              <a:t>eclipse</a:t>
            </a:r>
            <a:r>
              <a:rPr lang="ko-KR" altLang="en-US" sz="2500" dirty="0"/>
              <a:t>(2022-12)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831" y="3774500"/>
            <a:ext cx="2469769" cy="3324689"/>
          </a:xfrm>
          <a:prstGeom prst="rect">
            <a:avLst/>
          </a:prstGeom>
        </p:spPr>
      </p:pic>
      <p:sp>
        <p:nvSpPr>
          <p:cNvPr id="22" name="Freeform 8"/>
          <p:cNvSpPr/>
          <p:nvPr/>
        </p:nvSpPr>
        <p:spPr>
          <a:xfrm>
            <a:off x="4899215" y="7427675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0"/>
          <p:cNvSpPr txBox="1"/>
          <p:nvPr/>
        </p:nvSpPr>
        <p:spPr>
          <a:xfrm>
            <a:off x="4356774" y="7852258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Java(</a:t>
            </a:r>
            <a:r>
              <a:rPr lang="en-US" altLang="ko-KR" sz="2500" dirty="0" err="1"/>
              <a:t>jdk17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8357" y="4907668"/>
            <a:ext cx="2469769" cy="819264"/>
          </a:xfrm>
          <a:prstGeom prst="rect">
            <a:avLst/>
          </a:prstGeom>
        </p:spPr>
      </p:pic>
      <p:sp>
        <p:nvSpPr>
          <p:cNvPr id="25" name="Freeform 8"/>
          <p:cNvSpPr/>
          <p:nvPr/>
        </p:nvSpPr>
        <p:spPr>
          <a:xfrm>
            <a:off x="8888743" y="7400538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10"/>
          <p:cNvSpPr txBox="1"/>
          <p:nvPr/>
        </p:nvSpPr>
        <p:spPr>
          <a:xfrm>
            <a:off x="8346302" y="7825121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Oracle 21c XE</a:t>
            </a:r>
            <a:endParaRPr lang="ko-KR" altLang="en-US" sz="25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53631" y="4324204"/>
            <a:ext cx="2034054" cy="1986193"/>
          </a:xfrm>
          <a:prstGeom prst="rect">
            <a:avLst/>
          </a:prstGeom>
        </p:spPr>
      </p:pic>
      <p:sp>
        <p:nvSpPr>
          <p:cNvPr id="28" name="Freeform 8"/>
          <p:cNvSpPr/>
          <p:nvPr/>
        </p:nvSpPr>
        <p:spPr>
          <a:xfrm>
            <a:off x="13056159" y="7412854"/>
            <a:ext cx="3429000" cy="1157428"/>
          </a:xfrm>
          <a:custGeom>
            <a:avLst/>
            <a:gdLst/>
            <a:ahLst/>
            <a:cxnLst/>
            <a:rect l="l" t="t" r="r" b="b"/>
            <a:pathLst>
              <a:path w="5308531" h="2461228">
                <a:moveTo>
                  <a:pt x="0" y="0"/>
                </a:moveTo>
                <a:lnTo>
                  <a:pt x="5308531" y="0"/>
                </a:lnTo>
                <a:lnTo>
                  <a:pt x="5308531" y="2461228"/>
                </a:lnTo>
                <a:lnTo>
                  <a:pt x="0" y="246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10"/>
          <p:cNvSpPr txBox="1"/>
          <p:nvPr/>
        </p:nvSpPr>
        <p:spPr>
          <a:xfrm>
            <a:off x="12513718" y="7837437"/>
            <a:ext cx="451388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500" dirty="0"/>
              <a:t>Spring Boot(3.1.0)</a:t>
            </a:r>
            <a:endParaRPr lang="ko-KR" altLang="en-US" sz="2500" dirty="0"/>
          </a:p>
        </p:txBody>
      </p:sp>
      <p:sp>
        <p:nvSpPr>
          <p:cNvPr id="19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945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/>
          <p:cNvSpPr txBox="1"/>
          <p:nvPr/>
        </p:nvSpPr>
        <p:spPr>
          <a:xfrm>
            <a:off x="-533400" y="-342900"/>
            <a:ext cx="1596452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FFFFFF"/>
                </a:solidFill>
                <a:latin typeface="Pixellet TH"/>
              </a:rPr>
              <a:t>3. </a:t>
            </a:r>
            <a:r>
              <a:rPr lang="en-US" sz="5000" u="none" dirty="0" smtClean="0">
                <a:solidFill>
                  <a:srgbClr val="FFFFFF"/>
                </a:solidFill>
                <a:latin typeface="Pixellet TH"/>
              </a:rPr>
              <a:t>Development environment - detail</a:t>
            </a:r>
            <a:endParaRPr lang="en-US" sz="5000" u="none" dirty="0">
              <a:solidFill>
                <a:srgbClr val="FFFFFF"/>
              </a:solidFill>
              <a:latin typeface="Pixellet TH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1457233"/>
            <a:ext cx="2934109" cy="332468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32" y="5901484"/>
            <a:ext cx="2934789" cy="92672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199" y="1457233"/>
            <a:ext cx="2934109" cy="2865070"/>
          </a:xfrm>
          <a:prstGeom prst="rect">
            <a:avLst/>
          </a:prstGeom>
        </p:spPr>
      </p:pic>
      <p:sp>
        <p:nvSpPr>
          <p:cNvPr id="19" name="Freeform 10"/>
          <p:cNvSpPr/>
          <p:nvPr/>
        </p:nvSpPr>
        <p:spPr>
          <a:xfrm>
            <a:off x="3428999" y="1058650"/>
            <a:ext cx="4839109" cy="418254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02306" y="1215188"/>
            <a:ext cx="4493459" cy="4026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b="1" dirty="0" smtClean="0">
                <a:solidFill>
                  <a:schemeClr val="tx1"/>
                </a:solidFill>
              </a:rPr>
              <a:t>Plug in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STS</a:t>
            </a:r>
            <a:r>
              <a:rPr lang="en-US" altLang="ko-KR" sz="3000" dirty="0" smtClean="0">
                <a:solidFill>
                  <a:schemeClr val="tx1"/>
                </a:solidFill>
              </a:rPr>
              <a:t>(Spring Tool Suite)</a:t>
            </a: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Tern,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Node.js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  <a:p>
            <a:r>
              <a:rPr lang="ko-KR" altLang="en-US" sz="3000" b="1" dirty="0" smtClean="0">
                <a:solidFill>
                  <a:schemeClr val="tx1"/>
                </a:solidFill>
              </a:rPr>
              <a:t>웹 페이지 구현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html5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css3</a:t>
            </a:r>
            <a:r>
              <a:rPr lang="en-US" altLang="ko-KR" sz="3000" dirty="0" smtClean="0">
                <a:solidFill>
                  <a:schemeClr val="tx1"/>
                </a:solidFill>
              </a:rPr>
              <a:t> </a:t>
            </a:r>
            <a:r>
              <a:rPr lang="en-US" altLang="ko-KR" sz="3000" dirty="0">
                <a:solidFill>
                  <a:schemeClr val="tx1"/>
                </a:solidFill>
              </a:rPr>
              <a:t>&amp; </a:t>
            </a:r>
            <a:r>
              <a:rPr lang="en-US" altLang="ko-KR" sz="3000" dirty="0" err="1">
                <a:solidFill>
                  <a:schemeClr val="tx1"/>
                </a:solidFill>
              </a:rPr>
              <a:t>bootstrap5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 smtClean="0">
                <a:solidFill>
                  <a:schemeClr val="tx1"/>
                </a:solidFill>
              </a:rPr>
              <a:t>-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ECMAscript6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endParaRPr lang="en-US" altLang="ko-KR" sz="3000" dirty="0" smtClean="0">
              <a:solidFill>
                <a:schemeClr val="tx1"/>
              </a:solidFill>
            </a:endParaRPr>
          </a:p>
        </p:txBody>
      </p:sp>
      <p:sp>
        <p:nvSpPr>
          <p:cNvPr id="35" name="Freeform 10"/>
          <p:cNvSpPr/>
          <p:nvPr/>
        </p:nvSpPr>
        <p:spPr>
          <a:xfrm>
            <a:off x="3392905" y="5902964"/>
            <a:ext cx="4818434" cy="2711625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621505" y="6101614"/>
            <a:ext cx="4474260" cy="2387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0" dirty="0">
                <a:solidFill>
                  <a:schemeClr val="tx1"/>
                </a:solidFill>
              </a:rPr>
              <a:t>- Scott </a:t>
            </a:r>
            <a:r>
              <a:rPr lang="ko-KR" altLang="en-US" sz="3000" dirty="0">
                <a:solidFill>
                  <a:schemeClr val="tx1"/>
                </a:solidFill>
              </a:rPr>
              <a:t>유저 생성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- </a:t>
            </a:r>
            <a:r>
              <a:rPr lang="en-US" altLang="ko-KR" sz="3000" dirty="0" smtClean="0">
                <a:solidFill>
                  <a:schemeClr val="tx1"/>
                </a:solidFill>
              </a:rPr>
              <a:t>SQL Developer</a:t>
            </a:r>
            <a:r>
              <a:rPr lang="ko-KR" altLang="en-US" sz="3000" dirty="0" smtClean="0">
                <a:solidFill>
                  <a:schemeClr val="tx1"/>
                </a:solidFill>
              </a:rPr>
              <a:t> </a:t>
            </a:r>
            <a:r>
              <a:rPr lang="ko-KR" altLang="en-US" sz="3000" dirty="0">
                <a:solidFill>
                  <a:schemeClr val="tx1"/>
                </a:solidFill>
              </a:rPr>
              <a:t>사용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en-US" altLang="ko-KR" sz="3000" dirty="0">
                <a:solidFill>
                  <a:schemeClr val="tx1"/>
                </a:solidFill>
              </a:rPr>
              <a:t>=&gt;</a:t>
            </a:r>
            <a:r>
              <a:rPr lang="ko-KR" altLang="en-US" sz="3000" dirty="0">
                <a:solidFill>
                  <a:schemeClr val="tx1"/>
                </a:solidFill>
              </a:rPr>
              <a:t>테이블 생성 및</a:t>
            </a:r>
            <a:endParaRPr lang="en-US" altLang="ko-KR" sz="3000" dirty="0">
              <a:solidFill>
                <a:schemeClr val="tx1"/>
              </a:solidFill>
            </a:endParaRPr>
          </a:p>
          <a:p>
            <a:r>
              <a:rPr lang="ko-KR" altLang="en-US" sz="3000" dirty="0">
                <a:solidFill>
                  <a:schemeClr val="tx1"/>
                </a:solidFill>
              </a:rPr>
              <a:t>     테스트 진행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723" y="6946930"/>
            <a:ext cx="1547888" cy="1755532"/>
          </a:xfrm>
          <a:prstGeom prst="rect">
            <a:avLst/>
          </a:prstGeom>
        </p:spPr>
      </p:pic>
      <p:sp>
        <p:nvSpPr>
          <p:cNvPr id="37" name="Freeform 10"/>
          <p:cNvSpPr/>
          <p:nvPr/>
        </p:nvSpPr>
        <p:spPr>
          <a:xfrm>
            <a:off x="11582400" y="1058650"/>
            <a:ext cx="6293598" cy="6980450"/>
          </a:xfrm>
          <a:custGeom>
            <a:avLst/>
            <a:gdLst/>
            <a:ahLst/>
            <a:cxnLst/>
            <a:rect l="l" t="t" r="r" b="b"/>
            <a:pathLst>
              <a:path w="3775255" h="2066094">
                <a:moveTo>
                  <a:pt x="0" y="0"/>
                </a:moveTo>
                <a:lnTo>
                  <a:pt x="3775255" y="0"/>
                </a:lnTo>
                <a:lnTo>
                  <a:pt x="3775255" y="2066094"/>
                </a:lnTo>
                <a:lnTo>
                  <a:pt x="0" y="206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1811000" y="1257300"/>
            <a:ext cx="5844056" cy="5184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5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752295" y="1425156"/>
            <a:ext cx="5902761" cy="5671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000" b="1" dirty="0" smtClean="0">
                <a:solidFill>
                  <a:schemeClr val="tx1"/>
                </a:solidFill>
              </a:rPr>
              <a:t>라이브러리 및 프레임 워크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>
                <a:solidFill>
                  <a:schemeClr val="tx1"/>
                </a:solidFill>
              </a:rPr>
              <a:t>Gradle</a:t>
            </a:r>
            <a:r>
              <a:rPr lang="en-US" altLang="ko-KR" sz="2800" dirty="0">
                <a:solidFill>
                  <a:schemeClr val="tx1"/>
                </a:solidFill>
              </a:rPr>
              <a:t>(Build Tool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ORM</a:t>
            </a:r>
            <a:r>
              <a:rPr lang="en-US" altLang="ko-KR" sz="2800" dirty="0" smtClean="0">
                <a:solidFill>
                  <a:schemeClr val="tx1"/>
                </a:solidFill>
              </a:rPr>
              <a:t>: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Mybatis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Security(</a:t>
            </a:r>
            <a:r>
              <a:rPr lang="ko-KR" altLang="en-US" sz="2800" dirty="0" smtClean="0">
                <a:solidFill>
                  <a:schemeClr val="tx1"/>
                </a:solidFill>
              </a:rPr>
              <a:t>보안 관련 처리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</a:rPr>
              <a:t>암호화</a:t>
            </a:r>
            <a:r>
              <a:rPr lang="en-US" altLang="ko-KR" sz="2800" dirty="0" smtClean="0">
                <a:solidFill>
                  <a:schemeClr val="tx1"/>
                </a:solidFill>
              </a:rPr>
              <a:t>: </a:t>
            </a:r>
            <a:r>
              <a:rPr lang="en-US" altLang="ko-KR" sz="3000" dirty="0" err="1" smtClean="0">
                <a:solidFill>
                  <a:schemeClr val="tx1"/>
                </a:solidFill>
              </a:rPr>
              <a:t>BCryptPasswordEncoder</a:t>
            </a:r>
            <a:endParaRPr lang="en-US" altLang="ko-KR" sz="3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Spring Web(Tomcat 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Lombok(@data</a:t>
            </a:r>
            <a:r>
              <a:rPr lang="ko-KR" altLang="en-US" sz="2800" dirty="0" smtClean="0">
                <a:solidFill>
                  <a:schemeClr val="tx1"/>
                </a:solidFill>
              </a:rPr>
              <a:t>와 같은 </a:t>
            </a:r>
            <a:r>
              <a:rPr lang="en-US" altLang="ko-KR" sz="2800" dirty="0" smtClean="0">
                <a:solidFill>
                  <a:schemeClr val="tx1"/>
                </a:solidFill>
              </a:rPr>
              <a:t>Annotation)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Validation(</a:t>
            </a:r>
            <a:r>
              <a:rPr lang="ko-KR" altLang="en-US" sz="2800" dirty="0" smtClean="0">
                <a:solidFill>
                  <a:schemeClr val="tx1"/>
                </a:solidFill>
              </a:rPr>
              <a:t>사용자 입력 데이터 검증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/>
                </a:solidFill>
              </a:rPr>
              <a:t>- Page Helper(</a:t>
            </a:r>
            <a:r>
              <a:rPr lang="ko-KR" altLang="en-US" sz="2800" dirty="0" smtClean="0">
                <a:solidFill>
                  <a:schemeClr val="tx1"/>
                </a:solidFill>
              </a:rPr>
              <a:t>랭킹 페이지 구현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-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JSP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699165" y="7096738"/>
            <a:ext cx="1194863" cy="2738227"/>
          </a:xfrm>
          <a:custGeom>
            <a:avLst/>
            <a:gdLst/>
            <a:ahLst/>
            <a:cxnLst/>
            <a:rect l="l" t="t" r="r" b="b"/>
            <a:pathLst>
              <a:path w="1194863" h="2738227">
                <a:moveTo>
                  <a:pt x="0" y="0"/>
                </a:moveTo>
                <a:lnTo>
                  <a:pt x="1194862" y="0"/>
                </a:lnTo>
                <a:lnTo>
                  <a:pt x="1194862" y="2738226"/>
                </a:lnTo>
                <a:lnTo>
                  <a:pt x="0" y="27382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50478" y="755414"/>
            <a:ext cx="2808822" cy="2808822"/>
          </a:xfrm>
          <a:custGeom>
            <a:avLst/>
            <a:gdLst/>
            <a:ahLst/>
            <a:cxnLst/>
            <a:rect l="l" t="t" r="r" b="b"/>
            <a:pathLst>
              <a:path w="2808822" h="2808822">
                <a:moveTo>
                  <a:pt x="0" y="0"/>
                </a:moveTo>
                <a:lnTo>
                  <a:pt x="2808822" y="0"/>
                </a:lnTo>
                <a:lnTo>
                  <a:pt x="2808822" y="2808822"/>
                </a:lnTo>
                <a:lnTo>
                  <a:pt x="0" y="2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62991" y="6748534"/>
            <a:ext cx="9325009" cy="2153229"/>
          </a:xfrm>
          <a:custGeom>
            <a:avLst/>
            <a:gdLst/>
            <a:ahLst/>
            <a:cxnLst/>
            <a:rect l="l" t="t" r="r" b="b"/>
            <a:pathLst>
              <a:path w="9325009" h="2153229">
                <a:moveTo>
                  <a:pt x="0" y="0"/>
                </a:moveTo>
                <a:lnTo>
                  <a:pt x="9325009" y="0"/>
                </a:lnTo>
                <a:lnTo>
                  <a:pt x="9325009" y="2153230"/>
                </a:lnTo>
                <a:lnTo>
                  <a:pt x="0" y="215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2214" y="1748149"/>
            <a:ext cx="1412691" cy="1412691"/>
          </a:xfrm>
          <a:custGeom>
            <a:avLst/>
            <a:gdLst/>
            <a:ahLst/>
            <a:cxnLst/>
            <a:rect l="l" t="t" r="r" b="b"/>
            <a:pathLst>
              <a:path w="1412691" h="1412691">
                <a:moveTo>
                  <a:pt x="0" y="0"/>
                </a:moveTo>
                <a:lnTo>
                  <a:pt x="1412692" y="0"/>
                </a:lnTo>
                <a:lnTo>
                  <a:pt x="1412692" y="1412691"/>
                </a:lnTo>
                <a:lnTo>
                  <a:pt x="0" y="1412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10073" y="2120412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34183" y="5143500"/>
            <a:ext cx="1170722" cy="10360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49200" y="5419406"/>
            <a:ext cx="521655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FFFFFF"/>
                </a:solidFill>
                <a:latin typeface="Nourd"/>
              </a:rPr>
              <a:t>Let’s see a project!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8137" y="3758505"/>
            <a:ext cx="1000116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4"/>
              </a:lnSpc>
              <a:spcBef>
                <a:spcPct val="0"/>
              </a:spcBef>
            </a:pPr>
            <a:r>
              <a:rPr lang="ko-KR" altLang="en-US" sz="9003" b="1" dirty="0">
                <a:solidFill>
                  <a:srgbClr val="BDF3FF"/>
                </a:solidFill>
                <a:latin typeface="Pixellet TH"/>
              </a:rPr>
              <a:t>프로젝트 구성도</a:t>
            </a:r>
            <a:endParaRPr lang="en-US" sz="9003" b="1" dirty="0">
              <a:solidFill>
                <a:srgbClr val="BDF3FF"/>
              </a:solidFill>
              <a:latin typeface="Pixellet T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50478" y="702500"/>
            <a:ext cx="276668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10"/>
              </a:lnSpc>
              <a:spcBef>
                <a:spcPct val="0"/>
              </a:spcBef>
            </a:pPr>
            <a:r>
              <a:rPr lang="en-US" sz="13008" u="none">
                <a:solidFill>
                  <a:srgbClr val="BDF3FF"/>
                </a:solidFill>
                <a:latin typeface="Pixellet TH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52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0400" y="8888324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1340" y="8163404"/>
            <a:ext cx="2340329" cy="1497810"/>
          </a:xfrm>
          <a:custGeom>
            <a:avLst/>
            <a:gdLst/>
            <a:ahLst/>
            <a:cxnLst/>
            <a:rect l="l" t="t" r="r" b="b"/>
            <a:pathLst>
              <a:path w="2340329" h="1497810">
                <a:moveTo>
                  <a:pt x="0" y="0"/>
                </a:moveTo>
                <a:lnTo>
                  <a:pt x="2340328" y="0"/>
                </a:lnTo>
                <a:lnTo>
                  <a:pt x="2340328" y="1497810"/>
                </a:lnTo>
                <a:lnTo>
                  <a:pt x="0" y="149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0"/>
          <p:cNvSpPr/>
          <p:nvPr/>
        </p:nvSpPr>
        <p:spPr>
          <a:xfrm>
            <a:off x="560046" y="543737"/>
            <a:ext cx="3646412" cy="788951"/>
          </a:xfrm>
          <a:custGeom>
            <a:avLst/>
            <a:gdLst/>
            <a:ahLst/>
            <a:cxnLst/>
            <a:rect l="l" t="t" r="r" b="b"/>
            <a:pathLst>
              <a:path w="3646412" h="788951">
                <a:moveTo>
                  <a:pt x="0" y="0"/>
                </a:moveTo>
                <a:lnTo>
                  <a:pt x="3646412" y="0"/>
                </a:lnTo>
                <a:lnTo>
                  <a:pt x="3646412" y="788951"/>
                </a:lnTo>
                <a:lnTo>
                  <a:pt x="0" y="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5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125646" y="399584"/>
            <a:ext cx="1470014" cy="1615400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>
            <a:off x="1227367" y="682823"/>
            <a:ext cx="2311769" cy="42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</a:pPr>
            <a:r>
              <a:rPr lang="ko-KR" altLang="en-US" sz="2400" b="1" dirty="0" smtClean="0">
                <a:solidFill>
                  <a:srgbClr val="000000"/>
                </a:solidFill>
                <a:latin typeface="Pixellet TH"/>
              </a:rPr>
              <a:t>전체 구조 보기</a:t>
            </a:r>
            <a:endParaRPr lang="en-US" sz="2400" b="1" u="none" dirty="0">
              <a:solidFill>
                <a:srgbClr val="000000"/>
              </a:solidFill>
              <a:latin typeface="Pixellet TH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71230" y="27306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비로그인</a:t>
            </a:r>
            <a:r>
              <a:rPr lang="ko-KR" altLang="en-US" dirty="0" smtClean="0"/>
              <a:t> 시 노출</a:t>
            </a:r>
            <a:r>
              <a:rPr lang="en-US" altLang="ko-KR" dirty="0" smtClean="0"/>
              <a:t>)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375301" y="1138435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성공</a:t>
            </a:r>
            <a:endParaRPr lang="en-US" altLang="ko-KR" dirty="0" smtClean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9389156" y="2185956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찾기</a:t>
            </a:r>
            <a:endParaRPr lang="en-US" altLang="ko-KR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375301" y="3233477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찾기</a:t>
            </a:r>
            <a:endParaRPr lang="en-US" altLang="ko-KR" dirty="0" smtClean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2353553" y="2658850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찾기 결과</a:t>
            </a:r>
            <a:endParaRPr lang="en-US" altLang="ko-KR" dirty="0" smtClean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6071230" y="38909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로그아웃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시 노출</a:t>
            </a:r>
            <a:r>
              <a:rPr lang="en-US" altLang="ko-KR" dirty="0" smtClean="0"/>
              <a:t>)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071230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회원정보 수정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로그인 시 노출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2839087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89156" y="4280998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2353553" y="50513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완료</a:t>
            </a:r>
            <a:endParaRPr lang="en-US" altLang="ko-KR" dirty="0" smtClean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068372" y="62116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메인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(2</a:t>
            </a:r>
            <a:r>
              <a:rPr lang="ko-KR" altLang="en-US" dirty="0" smtClean="0"/>
              <a:t>개 게임의 구조 동일</a:t>
            </a:r>
            <a:r>
              <a:rPr lang="en-US" altLang="ko-KR" dirty="0" smtClean="0"/>
              <a:t>)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068372" y="737203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랭킹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난이도 별로 분류</a:t>
            </a:r>
            <a:r>
              <a:rPr lang="en-US" altLang="ko-KR" dirty="0" smtClean="0"/>
              <a:t>)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389156" y="6211683"/>
            <a:ext cx="2520000" cy="828000"/>
          </a:xfrm>
          <a:prstGeom prst="roundRect">
            <a:avLst/>
          </a:prstGeom>
          <a:solidFill>
            <a:srgbClr val="4D10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플레이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난이도 별로 분류</a:t>
            </a:r>
            <a:r>
              <a:rPr lang="en-US" altLang="ko-KR" dirty="0" smtClean="0"/>
              <a:t>)</a:t>
            </a:r>
          </a:p>
        </p:txBody>
      </p:sp>
      <p:cxnSp>
        <p:nvCxnSpPr>
          <p:cNvPr id="11" name="직선 연결선 10"/>
          <p:cNvCxnSpPr>
            <a:stCxn id="65" idx="3"/>
            <a:endCxn id="64" idx="1"/>
          </p:cNvCxnSpPr>
          <p:nvPr/>
        </p:nvCxnSpPr>
        <p:spPr>
          <a:xfrm>
            <a:off x="5359087" y="5465333"/>
            <a:ext cx="7121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8588372" y="3128132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8859315" y="1552435"/>
            <a:ext cx="0" cy="31665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endCxn id="58" idx="1"/>
          </p:cNvCxnSpPr>
          <p:nvPr/>
        </p:nvCxnSpPr>
        <p:spPr>
          <a:xfrm flipV="1">
            <a:off x="8859315" y="1552435"/>
            <a:ext cx="515986" cy="105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endCxn id="66" idx="1"/>
          </p:cNvCxnSpPr>
          <p:nvPr/>
        </p:nvCxnSpPr>
        <p:spPr>
          <a:xfrm flipV="1">
            <a:off x="8873170" y="4694998"/>
            <a:ext cx="515986" cy="105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endCxn id="60" idx="1"/>
          </p:cNvCxnSpPr>
          <p:nvPr/>
        </p:nvCxnSpPr>
        <p:spPr>
          <a:xfrm flipV="1">
            <a:off x="8873170" y="2599956"/>
            <a:ext cx="515986" cy="112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8848829" y="3604131"/>
            <a:ext cx="515986" cy="1120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2143572" y="2611948"/>
            <a:ext cx="0" cy="10475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11895301" y="2599956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1883115" y="3647477"/>
            <a:ext cx="26045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endCxn id="62" idx="1"/>
          </p:cNvCxnSpPr>
          <p:nvPr/>
        </p:nvCxnSpPr>
        <p:spPr>
          <a:xfrm>
            <a:off x="12125429" y="3072850"/>
            <a:ext cx="228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67" idx="1"/>
          </p:cNvCxnSpPr>
          <p:nvPr/>
        </p:nvCxnSpPr>
        <p:spPr>
          <a:xfrm flipV="1">
            <a:off x="8618341" y="5465333"/>
            <a:ext cx="3735212" cy="354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12143572" y="4694998"/>
            <a:ext cx="0" cy="7703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11927634" y="4694998"/>
            <a:ext cx="228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endCxn id="70" idx="1"/>
          </p:cNvCxnSpPr>
          <p:nvPr/>
        </p:nvCxnSpPr>
        <p:spPr>
          <a:xfrm flipV="1">
            <a:off x="8588372" y="6625683"/>
            <a:ext cx="800784" cy="53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715000" y="3144633"/>
            <a:ext cx="0" cy="46658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7" idx="1"/>
          </p:cNvCxnSpPr>
          <p:nvPr/>
        </p:nvCxnSpPr>
        <p:spPr>
          <a:xfrm flipH="1">
            <a:off x="5715000" y="3144633"/>
            <a:ext cx="356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5715000" y="4280998"/>
            <a:ext cx="356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68" idx="1"/>
          </p:cNvCxnSpPr>
          <p:nvPr/>
        </p:nvCxnSpPr>
        <p:spPr>
          <a:xfrm flipH="1">
            <a:off x="5715000" y="6625683"/>
            <a:ext cx="3533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715000" y="7810500"/>
            <a:ext cx="3533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560</Words>
  <Application>Microsoft Office PowerPoint</Application>
  <PresentationFormat>사용자 지정</PresentationFormat>
  <Paragraphs>172</Paragraphs>
  <Slides>31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Arial</vt:lpstr>
      <vt:lpstr>Nourd</vt:lpstr>
      <vt:lpstr>Calibri</vt:lpstr>
      <vt:lpstr>Pixellet TH</vt:lpstr>
      <vt:lpstr>Pixellet TH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Designer | Marketing | Video game Interfaces Designer Portfolio의 사본</dc:title>
  <cp:lastModifiedBy>python</cp:lastModifiedBy>
  <cp:revision>51</cp:revision>
  <dcterms:created xsi:type="dcterms:W3CDTF">2006-08-16T00:00:00Z</dcterms:created>
  <dcterms:modified xsi:type="dcterms:W3CDTF">2023-06-22T07:59:02Z</dcterms:modified>
  <dc:identifier>DAFmQNCfh14</dc:identifier>
</cp:coreProperties>
</file>